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7" r:id="rId3"/>
    <p:sldId id="269" r:id="rId4"/>
    <p:sldId id="271" r:id="rId5"/>
    <p:sldId id="276" r:id="rId6"/>
    <p:sldId id="258" r:id="rId7"/>
    <p:sldId id="265" r:id="rId8"/>
    <p:sldId id="259" r:id="rId9"/>
    <p:sldId id="278" r:id="rId10"/>
    <p:sldId id="266" r:id="rId11"/>
    <p:sldId id="261" r:id="rId12"/>
    <p:sldId id="268" r:id="rId13"/>
    <p:sldId id="267" r:id="rId14"/>
    <p:sldId id="262" r:id="rId15"/>
    <p:sldId id="263" r:id="rId16"/>
    <p:sldId id="273" r:id="rId17"/>
    <p:sldId id="274" r:id="rId18"/>
    <p:sldId id="275" r:id="rId19"/>
    <p:sldId id="279" r:id="rId20"/>
    <p:sldId id="264" r:id="rId21"/>
    <p:sldId id="280" r:id="rId22"/>
    <p:sldId id="281" r:id="rId23"/>
    <p:sldId id="282" r:id="rId24"/>
    <p:sldId id="283" r:id="rId25"/>
    <p:sldId id="286" r:id="rId26"/>
    <p:sldId id="284" r:id="rId27"/>
    <p:sldId id="285" r:id="rId28"/>
    <p:sldId id="287" r:id="rId29"/>
    <p:sldId id="288" r:id="rId30"/>
    <p:sldId id="28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8" autoAdjust="0"/>
    <p:restoredTop sz="83319" autoAdjust="0"/>
  </p:normalViewPr>
  <p:slideViewPr>
    <p:cSldViewPr snapToGrid="0">
      <p:cViewPr varScale="1">
        <p:scale>
          <a:sx n="80" d="100"/>
          <a:sy n="80" d="100"/>
        </p:scale>
        <p:origin x="122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80079B-5E3E-4146-A4D0-FBB5358ADB56}" type="datetimeFigureOut">
              <a:rPr lang="en-US" smtClean="0"/>
              <a:t>6/20/2019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AA949B-E09B-42C1-B2F1-484A1DD154E7}" type="slidenum">
              <a:rPr lang="en-US" smtClean="0"/>
              <a:t>‹#›</a:t>
            </a:fld>
            <a:endParaRPr lang="en-US"/>
          </a:p>
        </p:txBody>
      </p:sp>
    </p:spTree>
    <p:extLst>
      <p:ext uri="{BB962C8B-B14F-4D97-AF65-F5344CB8AC3E}">
        <p14:creationId xmlns:p14="http://schemas.microsoft.com/office/powerpoint/2010/main" val="3537182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likely be removed.</a:t>
            </a:r>
          </a:p>
        </p:txBody>
      </p:sp>
      <p:sp>
        <p:nvSpPr>
          <p:cNvPr id="4" name="Slide Number Placeholder 3"/>
          <p:cNvSpPr>
            <a:spLocks noGrp="1"/>
          </p:cNvSpPr>
          <p:nvPr>
            <p:ph type="sldNum" sz="quarter" idx="5"/>
          </p:nvPr>
        </p:nvSpPr>
        <p:spPr/>
        <p:txBody>
          <a:bodyPr/>
          <a:lstStyle/>
          <a:p>
            <a:fld id="{35AA949B-E09B-42C1-B2F1-484A1DD154E7}" type="slidenum">
              <a:rPr lang="en-US" smtClean="0"/>
              <a:t>2</a:t>
            </a:fld>
            <a:endParaRPr lang="en-US"/>
          </a:p>
        </p:txBody>
      </p:sp>
    </p:spTree>
    <p:extLst>
      <p:ext uri="{BB962C8B-B14F-4D97-AF65-F5344CB8AC3E}">
        <p14:creationId xmlns:p14="http://schemas.microsoft.com/office/powerpoint/2010/main" val="2590256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GMC Yukon and Chevy Colorado</a:t>
            </a:r>
          </a:p>
          <a:p>
            <a:endParaRPr lang="en-US" dirty="0"/>
          </a:p>
          <a:p>
            <a:r>
              <a:rPr lang="en-US" dirty="0"/>
              <a:t>$2k difference base starting price, Chevy sells 4x as many last year</a:t>
            </a:r>
          </a:p>
        </p:txBody>
      </p:sp>
      <p:sp>
        <p:nvSpPr>
          <p:cNvPr id="4" name="Slide Number Placeholder 3"/>
          <p:cNvSpPr>
            <a:spLocks noGrp="1"/>
          </p:cNvSpPr>
          <p:nvPr>
            <p:ph type="sldNum" sz="quarter" idx="5"/>
          </p:nvPr>
        </p:nvSpPr>
        <p:spPr/>
        <p:txBody>
          <a:bodyPr/>
          <a:lstStyle/>
          <a:p>
            <a:fld id="{35AA949B-E09B-42C1-B2F1-484A1DD154E7}" type="slidenum">
              <a:rPr lang="en-US" smtClean="0"/>
              <a:t>13</a:t>
            </a:fld>
            <a:endParaRPr lang="en-US"/>
          </a:p>
        </p:txBody>
      </p:sp>
    </p:spTree>
    <p:extLst>
      <p:ext uri="{BB962C8B-B14F-4D97-AF65-F5344CB8AC3E}">
        <p14:creationId xmlns:p14="http://schemas.microsoft.com/office/powerpoint/2010/main" val="1147698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cutting R&amp;D costs to only superficial components (styling and interior) we see a highly specialized industry right now.</a:t>
            </a:r>
          </a:p>
          <a:p>
            <a:endParaRPr lang="en-US" dirty="0"/>
          </a:p>
          <a:p>
            <a:r>
              <a:rPr lang="en-US" dirty="0"/>
              <a:t>GMC Canyon and Chevy Colorado. Nearly identical.</a:t>
            </a:r>
          </a:p>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14</a:t>
            </a:fld>
            <a:endParaRPr lang="en-US"/>
          </a:p>
        </p:txBody>
      </p:sp>
    </p:spTree>
    <p:extLst>
      <p:ext uri="{BB962C8B-B14F-4D97-AF65-F5344CB8AC3E}">
        <p14:creationId xmlns:p14="http://schemas.microsoft.com/office/powerpoint/2010/main" val="1795446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Virtual Hardware, VM Ware, Hyper V</a:t>
            </a:r>
          </a:p>
          <a:p>
            <a:r>
              <a:rPr lang="en-US" dirty="0"/>
              <a:t>Mid 2000s</a:t>
            </a:r>
          </a:p>
          <a:p>
            <a:r>
              <a:rPr lang="en-US" dirty="0"/>
              <a:t>Allowed for a much quick production of new software systems</a:t>
            </a:r>
          </a:p>
          <a:p>
            <a:pPr marL="0" indent="0">
              <a:buNone/>
            </a:pPr>
            <a:endParaRPr lang="en-US" dirty="0"/>
          </a:p>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17</a:t>
            </a:fld>
            <a:endParaRPr lang="en-US"/>
          </a:p>
        </p:txBody>
      </p:sp>
    </p:spTree>
    <p:extLst>
      <p:ext uri="{BB962C8B-B14F-4D97-AF65-F5344CB8AC3E}">
        <p14:creationId xmlns:p14="http://schemas.microsoft.com/office/powerpoint/2010/main" val="37240991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standard web application architecture is the Chevy Colorado of software systems. Everyone’s got one, they don’t vary too much. Container or AMI is your web tier, </a:t>
            </a:r>
            <a:r>
              <a:rPr lang="en-US" dirty="0" err="1"/>
              <a:t>db</a:t>
            </a:r>
            <a:r>
              <a:rPr lang="en-US" dirty="0"/>
              <a:t> is a service, </a:t>
            </a:r>
            <a:r>
              <a:rPr lang="en-US" dirty="0" err="1"/>
              <a:t>sqs</a:t>
            </a:r>
            <a:r>
              <a:rPr lang="en-US" dirty="0"/>
              <a:t> (pub sub) is a service, email is a service, everything is a service. Container/web server is your engine, transmission is your database. Email is your wheels, scalability is your frame.</a:t>
            </a:r>
          </a:p>
          <a:p>
            <a:endParaRPr lang="en-US" dirty="0"/>
          </a:p>
          <a:p>
            <a:r>
              <a:rPr lang="en-US" dirty="0"/>
              <a:t>Virtual machines with base images  (EC2 with AMIs)</a:t>
            </a:r>
          </a:p>
          <a:p>
            <a:r>
              <a:rPr lang="en-US" dirty="0"/>
              <a:t>Service oriented architectures became dominant</a:t>
            </a:r>
          </a:p>
          <a:p>
            <a:r>
              <a:rPr lang="en-US" dirty="0"/>
              <a:t>Everything is a service</a:t>
            </a:r>
          </a:p>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18</a:t>
            </a:fld>
            <a:endParaRPr lang="en-US"/>
          </a:p>
        </p:txBody>
      </p:sp>
    </p:spTree>
    <p:extLst>
      <p:ext uri="{BB962C8B-B14F-4D97-AF65-F5344CB8AC3E}">
        <p14:creationId xmlns:p14="http://schemas.microsoft.com/office/powerpoint/2010/main" val="3654394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Defects in vendor products</a:t>
            </a:r>
          </a:p>
        </p:txBody>
      </p:sp>
      <p:sp>
        <p:nvSpPr>
          <p:cNvPr id="4" name="Slide Number Placeholder 3"/>
          <p:cNvSpPr>
            <a:spLocks noGrp="1"/>
          </p:cNvSpPr>
          <p:nvPr>
            <p:ph type="sldNum" sz="quarter" idx="5"/>
          </p:nvPr>
        </p:nvSpPr>
        <p:spPr/>
        <p:txBody>
          <a:bodyPr/>
          <a:lstStyle/>
          <a:p>
            <a:fld id="{35AA949B-E09B-42C1-B2F1-484A1DD154E7}" type="slidenum">
              <a:rPr lang="en-US" smtClean="0"/>
              <a:t>20</a:t>
            </a:fld>
            <a:endParaRPr lang="en-US"/>
          </a:p>
        </p:txBody>
      </p:sp>
    </p:spTree>
    <p:extLst>
      <p:ext uri="{BB962C8B-B14F-4D97-AF65-F5344CB8AC3E}">
        <p14:creationId xmlns:p14="http://schemas.microsoft.com/office/powerpoint/2010/main" val="4870303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21</a:t>
            </a:fld>
            <a:endParaRPr lang="en-US"/>
          </a:p>
        </p:txBody>
      </p:sp>
    </p:spTree>
    <p:extLst>
      <p:ext uri="{BB962C8B-B14F-4D97-AF65-F5344CB8AC3E}">
        <p14:creationId xmlns:p14="http://schemas.microsoft.com/office/powerpoint/2010/main" val="1181381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always liked cars. As a kid I had Lamborghini posters on my wall and loved the Transformers.</a:t>
            </a:r>
          </a:p>
          <a:p>
            <a:r>
              <a:rPr lang="en-US" dirty="0"/>
              <a:t>When I started thinking about Serverless and why it’s so popular I saw some parallels with the way car/truck manufacturing has progressed over the years.</a:t>
            </a:r>
          </a:p>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5</a:t>
            </a:fld>
            <a:endParaRPr lang="en-US"/>
          </a:p>
        </p:txBody>
      </p:sp>
    </p:spTree>
    <p:extLst>
      <p:ext uri="{BB962C8B-B14F-4D97-AF65-F5344CB8AC3E}">
        <p14:creationId xmlns:p14="http://schemas.microsoft.com/office/powerpoint/2010/main" val="3363737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beginning, there was the Benz Patent Motor Car. </a:t>
            </a:r>
          </a:p>
          <a:p>
            <a:endParaRPr lang="en-US" dirty="0"/>
          </a:p>
          <a:p>
            <a:r>
              <a:rPr lang="en-US" dirty="0"/>
              <a:t>Early days, everything was bespoke. Any parts not created by the manufacturer directly probably weren’t being used elsewhere</a:t>
            </a:r>
          </a:p>
        </p:txBody>
      </p:sp>
      <p:sp>
        <p:nvSpPr>
          <p:cNvPr id="4" name="Slide Number Placeholder 3"/>
          <p:cNvSpPr>
            <a:spLocks noGrp="1"/>
          </p:cNvSpPr>
          <p:nvPr>
            <p:ph type="sldNum" sz="quarter" idx="5"/>
          </p:nvPr>
        </p:nvSpPr>
        <p:spPr/>
        <p:txBody>
          <a:bodyPr/>
          <a:lstStyle/>
          <a:p>
            <a:fld id="{35AA949B-E09B-42C1-B2F1-484A1DD154E7}" type="slidenum">
              <a:rPr lang="en-US" smtClean="0"/>
              <a:t>6</a:t>
            </a:fld>
            <a:endParaRPr lang="en-US"/>
          </a:p>
        </p:txBody>
      </p:sp>
    </p:spTree>
    <p:extLst>
      <p:ext uri="{BB962C8B-B14F-4D97-AF65-F5344CB8AC3E}">
        <p14:creationId xmlns:p14="http://schemas.microsoft.com/office/powerpoint/2010/main" val="3613080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beginning, there was the Benz Patent Motor Car. </a:t>
            </a:r>
          </a:p>
          <a:p>
            <a:endParaRPr lang="en-US" dirty="0"/>
          </a:p>
          <a:p>
            <a:r>
              <a:rPr lang="en-US" dirty="0"/>
              <a:t>Early days, everything was bespoke. Any parts not created by the manufacturer directly probably weren’t being used elsewhere</a:t>
            </a:r>
          </a:p>
        </p:txBody>
      </p:sp>
      <p:sp>
        <p:nvSpPr>
          <p:cNvPr id="4" name="Slide Number Placeholder 3"/>
          <p:cNvSpPr>
            <a:spLocks noGrp="1"/>
          </p:cNvSpPr>
          <p:nvPr>
            <p:ph type="sldNum" sz="quarter" idx="5"/>
          </p:nvPr>
        </p:nvSpPr>
        <p:spPr/>
        <p:txBody>
          <a:bodyPr/>
          <a:lstStyle/>
          <a:p>
            <a:fld id="{35AA949B-E09B-42C1-B2F1-484A1DD154E7}" type="slidenum">
              <a:rPr lang="en-US" smtClean="0"/>
              <a:t>7</a:t>
            </a:fld>
            <a:endParaRPr lang="en-US"/>
          </a:p>
        </p:txBody>
      </p:sp>
    </p:spTree>
    <p:extLst>
      <p:ext uri="{BB962C8B-B14F-4D97-AF65-F5344CB8AC3E}">
        <p14:creationId xmlns:p14="http://schemas.microsoft.com/office/powerpoint/2010/main" val="3893757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Ford forever changes auto manufacturing by introduce the production line, allowing for the rapid creation and iteration of the automobile.</a:t>
            </a:r>
          </a:p>
          <a:p>
            <a:endParaRPr lang="en-US" dirty="0"/>
          </a:p>
          <a:p>
            <a:r>
              <a:rPr lang="en-US" dirty="0"/>
              <a:t>Faster iteration resulted in spending less time R&amp;D on common components, once it had been tested and tried through a large enough number of uses, engineers felt comfortable take parts “off the shelf”</a:t>
            </a:r>
          </a:p>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8</a:t>
            </a:fld>
            <a:endParaRPr lang="en-US"/>
          </a:p>
        </p:txBody>
      </p:sp>
    </p:spTree>
    <p:extLst>
      <p:ext uri="{BB962C8B-B14F-4D97-AF65-F5344CB8AC3E}">
        <p14:creationId xmlns:p14="http://schemas.microsoft.com/office/powerpoint/2010/main" val="1037693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Ford forever changes auto manufacturing by introduce the production line, allowing for the rapid creation and iteration of the automobile.</a:t>
            </a:r>
          </a:p>
          <a:p>
            <a:endParaRPr lang="en-US" dirty="0"/>
          </a:p>
          <a:p>
            <a:r>
              <a:rPr lang="en-US" dirty="0"/>
              <a:t>Faster iteration resulted in spending less time R&amp;D on common components, once it had been tested and tried through a large enough number of uses, engineers felt comfortable take parts “off the shelf”</a:t>
            </a:r>
          </a:p>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9</a:t>
            </a:fld>
            <a:endParaRPr lang="en-US"/>
          </a:p>
        </p:txBody>
      </p:sp>
    </p:spTree>
    <p:extLst>
      <p:ext uri="{BB962C8B-B14F-4D97-AF65-F5344CB8AC3E}">
        <p14:creationId xmlns:p14="http://schemas.microsoft.com/office/powerpoint/2010/main" val="598881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easy for manufacturers to continue to rely on common designs and components for less superficial parts of the cars. They focused on what they wanted THAT car to be in the market. </a:t>
            </a:r>
          </a:p>
          <a:p>
            <a:endParaRPr lang="en-US" dirty="0"/>
          </a:p>
          <a:p>
            <a:r>
              <a:rPr lang="en-US" dirty="0"/>
              <a:t>Twinning starts to become common, the reuse of nearly the entire car. This would occur across models under the same manufacturer  (Toyota </a:t>
            </a:r>
            <a:r>
              <a:rPr lang="en-US" dirty="0" err="1"/>
              <a:t>Tercel</a:t>
            </a:r>
            <a:r>
              <a:rPr lang="en-US" dirty="0"/>
              <a:t> and Pinto-thing). Sometimes even across brands  (Toyota and </a:t>
            </a:r>
            <a:r>
              <a:rPr lang="en-US" dirty="0" err="1"/>
              <a:t>lexus</a:t>
            </a:r>
            <a:r>
              <a:rPr lang="en-US" dirty="0"/>
              <a:t>) and corporations (Toyota and Subaru).</a:t>
            </a:r>
          </a:p>
          <a:p>
            <a:endParaRPr lang="en-US" dirty="0"/>
          </a:p>
          <a:p>
            <a:r>
              <a:rPr lang="en-US" dirty="0"/>
              <a:t>Emails, then </a:t>
            </a:r>
          </a:p>
        </p:txBody>
      </p:sp>
      <p:sp>
        <p:nvSpPr>
          <p:cNvPr id="4" name="Slide Number Placeholder 3"/>
          <p:cNvSpPr>
            <a:spLocks noGrp="1"/>
          </p:cNvSpPr>
          <p:nvPr>
            <p:ph type="sldNum" sz="quarter" idx="5"/>
          </p:nvPr>
        </p:nvSpPr>
        <p:spPr/>
        <p:txBody>
          <a:bodyPr/>
          <a:lstStyle/>
          <a:p>
            <a:fld id="{35AA949B-E09B-42C1-B2F1-484A1DD154E7}" type="slidenum">
              <a:rPr lang="en-US" smtClean="0"/>
              <a:t>10</a:t>
            </a:fld>
            <a:endParaRPr lang="en-US"/>
          </a:p>
        </p:txBody>
      </p:sp>
    </p:spTree>
    <p:extLst>
      <p:ext uri="{BB962C8B-B14F-4D97-AF65-F5344CB8AC3E}">
        <p14:creationId xmlns:p14="http://schemas.microsoft.com/office/powerpoint/2010/main" val="2240123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easy for manufacturers to continue to rely on common designs and components for less superficial parts of the cars. They focused on what they wanted THAT car to be in the market. </a:t>
            </a:r>
          </a:p>
          <a:p>
            <a:endParaRPr lang="en-US" dirty="0"/>
          </a:p>
          <a:p>
            <a:r>
              <a:rPr lang="en-US" dirty="0"/>
              <a:t>Twinning starts to become common, the reuse of nearly the entire car. This would occur across models under the same manufacturer  (Toyota </a:t>
            </a:r>
            <a:r>
              <a:rPr lang="en-US" dirty="0" err="1"/>
              <a:t>Tercel</a:t>
            </a:r>
            <a:r>
              <a:rPr lang="en-US" dirty="0"/>
              <a:t> and Pinto-thing). Sometimes even across brands  (Toyota and </a:t>
            </a:r>
            <a:r>
              <a:rPr lang="en-US" dirty="0" err="1"/>
              <a:t>lexus</a:t>
            </a:r>
            <a:r>
              <a:rPr lang="en-US" dirty="0"/>
              <a:t>) and corporations (Toyota and Subaru).</a:t>
            </a:r>
          </a:p>
          <a:p>
            <a:endParaRPr lang="en-US" dirty="0"/>
          </a:p>
          <a:p>
            <a:r>
              <a:rPr lang="en-US" dirty="0"/>
              <a:t>Emails, then </a:t>
            </a:r>
          </a:p>
        </p:txBody>
      </p:sp>
      <p:sp>
        <p:nvSpPr>
          <p:cNvPr id="4" name="Slide Number Placeholder 3"/>
          <p:cNvSpPr>
            <a:spLocks noGrp="1"/>
          </p:cNvSpPr>
          <p:nvPr>
            <p:ph type="sldNum" sz="quarter" idx="5"/>
          </p:nvPr>
        </p:nvSpPr>
        <p:spPr/>
        <p:txBody>
          <a:bodyPr/>
          <a:lstStyle/>
          <a:p>
            <a:fld id="{35AA949B-E09B-42C1-B2F1-484A1DD154E7}" type="slidenum">
              <a:rPr lang="en-US" smtClean="0"/>
              <a:t>11</a:t>
            </a:fld>
            <a:endParaRPr lang="en-US"/>
          </a:p>
        </p:txBody>
      </p:sp>
    </p:spTree>
    <p:extLst>
      <p:ext uri="{BB962C8B-B14F-4D97-AF65-F5344CB8AC3E}">
        <p14:creationId xmlns:p14="http://schemas.microsoft.com/office/powerpoint/2010/main" val="237445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easy for manufacturers to continue to rely on common designs and components for less superficial parts of the cars. They focused on what they wanted THAT car to be in the market. </a:t>
            </a:r>
          </a:p>
          <a:p>
            <a:endParaRPr lang="en-US" dirty="0"/>
          </a:p>
          <a:p>
            <a:r>
              <a:rPr lang="en-US" dirty="0"/>
              <a:t>Twinning starts to become common, the reuse of nearly the entire car. This would occur across models under the same manufacturer  (Toyota </a:t>
            </a:r>
            <a:r>
              <a:rPr lang="en-US" dirty="0" err="1"/>
              <a:t>Tercel</a:t>
            </a:r>
            <a:r>
              <a:rPr lang="en-US" dirty="0"/>
              <a:t> and Pinto-thing). Sometimes even across brands  (Toyota and </a:t>
            </a:r>
            <a:r>
              <a:rPr lang="en-US" dirty="0" err="1"/>
              <a:t>lexus</a:t>
            </a:r>
            <a:r>
              <a:rPr lang="en-US" dirty="0"/>
              <a:t>) and corporations (Toyota and Subaru).</a:t>
            </a:r>
          </a:p>
          <a:p>
            <a:endParaRPr lang="en-US" dirty="0"/>
          </a:p>
          <a:p>
            <a:r>
              <a:rPr lang="en-US" dirty="0"/>
              <a:t>Emails, then </a:t>
            </a:r>
          </a:p>
        </p:txBody>
      </p:sp>
      <p:sp>
        <p:nvSpPr>
          <p:cNvPr id="4" name="Slide Number Placeholder 3"/>
          <p:cNvSpPr>
            <a:spLocks noGrp="1"/>
          </p:cNvSpPr>
          <p:nvPr>
            <p:ph type="sldNum" sz="quarter" idx="5"/>
          </p:nvPr>
        </p:nvSpPr>
        <p:spPr/>
        <p:txBody>
          <a:bodyPr/>
          <a:lstStyle/>
          <a:p>
            <a:fld id="{35AA949B-E09B-42C1-B2F1-484A1DD154E7}" type="slidenum">
              <a:rPr lang="en-US" smtClean="0"/>
              <a:t>12</a:t>
            </a:fld>
            <a:endParaRPr lang="en-US"/>
          </a:p>
        </p:txBody>
      </p:sp>
    </p:spTree>
    <p:extLst>
      <p:ext uri="{BB962C8B-B14F-4D97-AF65-F5344CB8AC3E}">
        <p14:creationId xmlns:p14="http://schemas.microsoft.com/office/powerpoint/2010/main" val="4122662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5331C-008F-4839-820C-AA61BB0A28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A921BC0-BB15-41E4-A06A-8A9BB02BEF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1DD5201-315C-4540-A917-1345E333787F}"/>
              </a:ext>
            </a:extLst>
          </p:cNvPr>
          <p:cNvSpPr>
            <a:spLocks noGrp="1"/>
          </p:cNvSpPr>
          <p:nvPr>
            <p:ph type="dt" sz="half" idx="10"/>
          </p:nvPr>
        </p:nvSpPr>
        <p:spPr/>
        <p:txBody>
          <a:bodyPr/>
          <a:lstStyle/>
          <a:p>
            <a:fld id="{9D255C1B-6C0C-45F4-92B2-C536F8C7E085}" type="datetimeFigureOut">
              <a:rPr lang="en-US" smtClean="0"/>
              <a:t>6/20/2019</a:t>
            </a:fld>
            <a:endParaRPr lang="en-US"/>
          </a:p>
        </p:txBody>
      </p:sp>
      <p:sp>
        <p:nvSpPr>
          <p:cNvPr id="5" name="Footer Placeholder 4">
            <a:extLst>
              <a:ext uri="{FF2B5EF4-FFF2-40B4-BE49-F238E27FC236}">
                <a16:creationId xmlns:a16="http://schemas.microsoft.com/office/drawing/2014/main" id="{E737F498-EBF8-4209-9DA3-2A7D4BB68C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6C9BAE-0FDA-4E19-8F82-1AACDA265CC9}"/>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2283488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529FA-6503-41DE-9B25-6E2AE98CA4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EAF283-4B75-4835-A80C-E299F9490F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457344-4AD6-47F6-8EF3-77553957D686}"/>
              </a:ext>
            </a:extLst>
          </p:cNvPr>
          <p:cNvSpPr>
            <a:spLocks noGrp="1"/>
          </p:cNvSpPr>
          <p:nvPr>
            <p:ph type="dt" sz="half" idx="10"/>
          </p:nvPr>
        </p:nvSpPr>
        <p:spPr/>
        <p:txBody>
          <a:bodyPr/>
          <a:lstStyle/>
          <a:p>
            <a:fld id="{9D255C1B-6C0C-45F4-92B2-C536F8C7E085}" type="datetimeFigureOut">
              <a:rPr lang="en-US" smtClean="0"/>
              <a:t>6/20/2019</a:t>
            </a:fld>
            <a:endParaRPr lang="en-US"/>
          </a:p>
        </p:txBody>
      </p:sp>
      <p:sp>
        <p:nvSpPr>
          <p:cNvPr id="5" name="Footer Placeholder 4">
            <a:extLst>
              <a:ext uri="{FF2B5EF4-FFF2-40B4-BE49-F238E27FC236}">
                <a16:creationId xmlns:a16="http://schemas.microsoft.com/office/drawing/2014/main" id="{A32660DB-A701-4A53-A4CF-EF99A65E55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F1CA26-CF64-4F15-9849-7D414CCB362B}"/>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2741054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3A9CAB-005D-425C-ACA0-36D009260D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25ABC9-094C-4D91-825F-9643012183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49A80C-1232-443D-92F9-14A275911EB1}"/>
              </a:ext>
            </a:extLst>
          </p:cNvPr>
          <p:cNvSpPr>
            <a:spLocks noGrp="1"/>
          </p:cNvSpPr>
          <p:nvPr>
            <p:ph type="dt" sz="half" idx="10"/>
          </p:nvPr>
        </p:nvSpPr>
        <p:spPr/>
        <p:txBody>
          <a:bodyPr/>
          <a:lstStyle/>
          <a:p>
            <a:fld id="{9D255C1B-6C0C-45F4-92B2-C536F8C7E085}" type="datetimeFigureOut">
              <a:rPr lang="en-US" smtClean="0"/>
              <a:t>6/20/2019</a:t>
            </a:fld>
            <a:endParaRPr lang="en-US"/>
          </a:p>
        </p:txBody>
      </p:sp>
      <p:sp>
        <p:nvSpPr>
          <p:cNvPr id="5" name="Footer Placeholder 4">
            <a:extLst>
              <a:ext uri="{FF2B5EF4-FFF2-40B4-BE49-F238E27FC236}">
                <a16:creationId xmlns:a16="http://schemas.microsoft.com/office/drawing/2014/main" id="{DE56C49A-C842-46F6-9844-CC3907B044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F0129F-FA95-4826-A8CC-D70A9549E508}"/>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394379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9E19D-99CC-4510-8587-FCA848F26B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057F31-D414-4AC6-A869-45288CAA9A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79981F-4189-43EF-9F61-DB34F3BE1801}"/>
              </a:ext>
            </a:extLst>
          </p:cNvPr>
          <p:cNvSpPr>
            <a:spLocks noGrp="1"/>
          </p:cNvSpPr>
          <p:nvPr>
            <p:ph type="dt" sz="half" idx="10"/>
          </p:nvPr>
        </p:nvSpPr>
        <p:spPr/>
        <p:txBody>
          <a:bodyPr/>
          <a:lstStyle/>
          <a:p>
            <a:fld id="{9D255C1B-6C0C-45F4-92B2-C536F8C7E085}" type="datetimeFigureOut">
              <a:rPr lang="en-US" smtClean="0"/>
              <a:t>6/20/2019</a:t>
            </a:fld>
            <a:endParaRPr lang="en-US"/>
          </a:p>
        </p:txBody>
      </p:sp>
      <p:sp>
        <p:nvSpPr>
          <p:cNvPr id="5" name="Footer Placeholder 4">
            <a:extLst>
              <a:ext uri="{FF2B5EF4-FFF2-40B4-BE49-F238E27FC236}">
                <a16:creationId xmlns:a16="http://schemas.microsoft.com/office/drawing/2014/main" id="{BEFE8758-D091-470C-B294-A1CC3A2AC7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089E03-DF60-40D9-B2EB-53D0D6D62EF8}"/>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2627697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3F21C-7D59-438F-ADB9-16EBBC20B23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2BC94E6-9DC6-4D44-A467-E7AC6AA233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562DC2-9204-49FB-9975-E3BE75D2A847}"/>
              </a:ext>
            </a:extLst>
          </p:cNvPr>
          <p:cNvSpPr>
            <a:spLocks noGrp="1"/>
          </p:cNvSpPr>
          <p:nvPr>
            <p:ph type="dt" sz="half" idx="10"/>
          </p:nvPr>
        </p:nvSpPr>
        <p:spPr/>
        <p:txBody>
          <a:bodyPr/>
          <a:lstStyle/>
          <a:p>
            <a:fld id="{9D255C1B-6C0C-45F4-92B2-C536F8C7E085}" type="datetimeFigureOut">
              <a:rPr lang="en-US" smtClean="0"/>
              <a:t>6/20/2019</a:t>
            </a:fld>
            <a:endParaRPr lang="en-US"/>
          </a:p>
        </p:txBody>
      </p:sp>
      <p:sp>
        <p:nvSpPr>
          <p:cNvPr id="5" name="Footer Placeholder 4">
            <a:extLst>
              <a:ext uri="{FF2B5EF4-FFF2-40B4-BE49-F238E27FC236}">
                <a16:creationId xmlns:a16="http://schemas.microsoft.com/office/drawing/2014/main" id="{7F0D52F9-D644-47AD-8776-09559654F8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D990FB-DE2D-4459-BB06-F359D526EB83}"/>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4099496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7EF41-1C19-41FA-B994-2F96C6EF42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62397B-9B49-4ADB-8259-713424BD95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D64877-242A-4977-AED6-88687F8021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F48A43-317A-4215-B60B-32340360568A}"/>
              </a:ext>
            </a:extLst>
          </p:cNvPr>
          <p:cNvSpPr>
            <a:spLocks noGrp="1"/>
          </p:cNvSpPr>
          <p:nvPr>
            <p:ph type="dt" sz="half" idx="10"/>
          </p:nvPr>
        </p:nvSpPr>
        <p:spPr/>
        <p:txBody>
          <a:bodyPr/>
          <a:lstStyle/>
          <a:p>
            <a:fld id="{9D255C1B-6C0C-45F4-92B2-C536F8C7E085}" type="datetimeFigureOut">
              <a:rPr lang="en-US" smtClean="0"/>
              <a:t>6/20/2019</a:t>
            </a:fld>
            <a:endParaRPr lang="en-US"/>
          </a:p>
        </p:txBody>
      </p:sp>
      <p:sp>
        <p:nvSpPr>
          <p:cNvPr id="6" name="Footer Placeholder 5">
            <a:extLst>
              <a:ext uri="{FF2B5EF4-FFF2-40B4-BE49-F238E27FC236}">
                <a16:creationId xmlns:a16="http://schemas.microsoft.com/office/drawing/2014/main" id="{559E92CB-C9CF-4E94-B395-323AF9D433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41337F-77F3-491A-92CA-0B0606E0323E}"/>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2740139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B2173-1B24-4B71-9DA6-C4141DD4AD2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1FFB96-ECD2-4D56-AF06-907B735C42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0B4F7E-9772-4838-B6F3-F0E1D0415D9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10D8019-6C5F-43D1-81B5-0121430641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7FE421-6755-4ABF-AE5E-6D5854C31A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CB014E-3B53-4E0B-A999-CCB3EEBBC10D}"/>
              </a:ext>
            </a:extLst>
          </p:cNvPr>
          <p:cNvSpPr>
            <a:spLocks noGrp="1"/>
          </p:cNvSpPr>
          <p:nvPr>
            <p:ph type="dt" sz="half" idx="10"/>
          </p:nvPr>
        </p:nvSpPr>
        <p:spPr/>
        <p:txBody>
          <a:bodyPr/>
          <a:lstStyle/>
          <a:p>
            <a:fld id="{9D255C1B-6C0C-45F4-92B2-C536F8C7E085}" type="datetimeFigureOut">
              <a:rPr lang="en-US" smtClean="0"/>
              <a:t>6/20/2019</a:t>
            </a:fld>
            <a:endParaRPr lang="en-US"/>
          </a:p>
        </p:txBody>
      </p:sp>
      <p:sp>
        <p:nvSpPr>
          <p:cNvPr id="8" name="Footer Placeholder 7">
            <a:extLst>
              <a:ext uri="{FF2B5EF4-FFF2-40B4-BE49-F238E27FC236}">
                <a16:creationId xmlns:a16="http://schemas.microsoft.com/office/drawing/2014/main" id="{A24E0144-56F1-46BA-A3C4-956CC02110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FEDCB0E-FB60-426E-8FBE-210FB90E1AD0}"/>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3330920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39869-2A7A-45AA-A9F0-88F91E12CBE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7B9D839-2603-4D9E-BCB3-05BDE3A84A7F}"/>
              </a:ext>
            </a:extLst>
          </p:cNvPr>
          <p:cNvSpPr>
            <a:spLocks noGrp="1"/>
          </p:cNvSpPr>
          <p:nvPr>
            <p:ph type="dt" sz="half" idx="10"/>
          </p:nvPr>
        </p:nvSpPr>
        <p:spPr/>
        <p:txBody>
          <a:bodyPr/>
          <a:lstStyle/>
          <a:p>
            <a:fld id="{9D255C1B-6C0C-45F4-92B2-C536F8C7E085}" type="datetimeFigureOut">
              <a:rPr lang="en-US" smtClean="0"/>
              <a:t>6/20/2019</a:t>
            </a:fld>
            <a:endParaRPr lang="en-US"/>
          </a:p>
        </p:txBody>
      </p:sp>
      <p:sp>
        <p:nvSpPr>
          <p:cNvPr id="4" name="Footer Placeholder 3">
            <a:extLst>
              <a:ext uri="{FF2B5EF4-FFF2-40B4-BE49-F238E27FC236}">
                <a16:creationId xmlns:a16="http://schemas.microsoft.com/office/drawing/2014/main" id="{14857C0E-816A-48B8-8F2B-8937DEA1C05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E90C98B-8831-4980-89EA-C416357B63E8}"/>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3803164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49DBB4-7CD6-4482-893D-D099194E3AB1}"/>
              </a:ext>
            </a:extLst>
          </p:cNvPr>
          <p:cNvSpPr>
            <a:spLocks noGrp="1"/>
          </p:cNvSpPr>
          <p:nvPr>
            <p:ph type="dt" sz="half" idx="10"/>
          </p:nvPr>
        </p:nvSpPr>
        <p:spPr/>
        <p:txBody>
          <a:bodyPr/>
          <a:lstStyle/>
          <a:p>
            <a:fld id="{9D255C1B-6C0C-45F4-92B2-C536F8C7E085}" type="datetimeFigureOut">
              <a:rPr lang="en-US" smtClean="0"/>
              <a:t>6/20/2019</a:t>
            </a:fld>
            <a:endParaRPr lang="en-US"/>
          </a:p>
        </p:txBody>
      </p:sp>
      <p:sp>
        <p:nvSpPr>
          <p:cNvPr id="3" name="Footer Placeholder 2">
            <a:extLst>
              <a:ext uri="{FF2B5EF4-FFF2-40B4-BE49-F238E27FC236}">
                <a16:creationId xmlns:a16="http://schemas.microsoft.com/office/drawing/2014/main" id="{624D7E7A-F6D9-45F0-A918-2380881F34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B0F318-D798-4BE1-BB7D-44DA64F3956E}"/>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50464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51DBD-9502-4803-BF42-40BF606E5F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182BF03-CDBF-4106-9DC3-F53CA6974D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EC50850-4D4D-4AD8-9BF3-26630A6452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0F6C09-E771-4C27-9764-4B4451172525}"/>
              </a:ext>
            </a:extLst>
          </p:cNvPr>
          <p:cNvSpPr>
            <a:spLocks noGrp="1"/>
          </p:cNvSpPr>
          <p:nvPr>
            <p:ph type="dt" sz="half" idx="10"/>
          </p:nvPr>
        </p:nvSpPr>
        <p:spPr/>
        <p:txBody>
          <a:bodyPr/>
          <a:lstStyle/>
          <a:p>
            <a:fld id="{9D255C1B-6C0C-45F4-92B2-C536F8C7E085}" type="datetimeFigureOut">
              <a:rPr lang="en-US" smtClean="0"/>
              <a:t>6/20/2019</a:t>
            </a:fld>
            <a:endParaRPr lang="en-US"/>
          </a:p>
        </p:txBody>
      </p:sp>
      <p:sp>
        <p:nvSpPr>
          <p:cNvPr id="6" name="Footer Placeholder 5">
            <a:extLst>
              <a:ext uri="{FF2B5EF4-FFF2-40B4-BE49-F238E27FC236}">
                <a16:creationId xmlns:a16="http://schemas.microsoft.com/office/drawing/2014/main" id="{4E9309D8-DA75-4E75-95D7-AB27A155FA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9545FD-6CFD-42B5-A024-2E3E6543C285}"/>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3315639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1817C-6CFE-4D13-8166-92B6C38B28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053004-6DCB-4CD9-94B1-632B71A1DD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672D3B-4F2F-4FA6-BF0A-85735116A2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F88028-9EC0-45D7-827E-1750154383B5}"/>
              </a:ext>
            </a:extLst>
          </p:cNvPr>
          <p:cNvSpPr>
            <a:spLocks noGrp="1"/>
          </p:cNvSpPr>
          <p:nvPr>
            <p:ph type="dt" sz="half" idx="10"/>
          </p:nvPr>
        </p:nvSpPr>
        <p:spPr/>
        <p:txBody>
          <a:bodyPr/>
          <a:lstStyle/>
          <a:p>
            <a:fld id="{9D255C1B-6C0C-45F4-92B2-C536F8C7E085}" type="datetimeFigureOut">
              <a:rPr lang="en-US" smtClean="0"/>
              <a:t>6/20/2019</a:t>
            </a:fld>
            <a:endParaRPr lang="en-US"/>
          </a:p>
        </p:txBody>
      </p:sp>
      <p:sp>
        <p:nvSpPr>
          <p:cNvPr id="6" name="Footer Placeholder 5">
            <a:extLst>
              <a:ext uri="{FF2B5EF4-FFF2-40B4-BE49-F238E27FC236}">
                <a16:creationId xmlns:a16="http://schemas.microsoft.com/office/drawing/2014/main" id="{54457405-E054-439E-9CD0-E224B65A60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479BA3-165E-4004-B41E-7DA6052C9009}"/>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2700865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616DEB-8BF3-440D-B02E-BAB5DB88F7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B50C43-E5F2-4663-AF53-B7897DC9B0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D45FB-A281-45BB-B064-DA48B82F64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255C1B-6C0C-45F4-92B2-C536F8C7E085}" type="datetimeFigureOut">
              <a:rPr lang="en-US" smtClean="0"/>
              <a:t>6/20/2019</a:t>
            </a:fld>
            <a:endParaRPr lang="en-US"/>
          </a:p>
        </p:txBody>
      </p:sp>
      <p:sp>
        <p:nvSpPr>
          <p:cNvPr id="5" name="Footer Placeholder 4">
            <a:extLst>
              <a:ext uri="{FF2B5EF4-FFF2-40B4-BE49-F238E27FC236}">
                <a16:creationId xmlns:a16="http://schemas.microsoft.com/office/drawing/2014/main" id="{3E9FC1E2-5031-48A2-8FA9-0ACADCE134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0959193-1414-4024-B9EC-DE5D7A0DE7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99922F-42B8-4CE8-AD66-3288033825F7}" type="slidenum">
              <a:rPr lang="en-US" smtClean="0"/>
              <a:t>‹#›</a:t>
            </a:fld>
            <a:endParaRPr lang="en-US"/>
          </a:p>
        </p:txBody>
      </p:sp>
    </p:spTree>
    <p:extLst>
      <p:ext uri="{BB962C8B-B14F-4D97-AF65-F5344CB8AC3E}">
        <p14:creationId xmlns:p14="http://schemas.microsoft.com/office/powerpoint/2010/main" val="796046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5ACEB-1510-4497-878D-5C633F9DF5B2}"/>
              </a:ext>
            </a:extLst>
          </p:cNvPr>
          <p:cNvSpPr>
            <a:spLocks noGrp="1"/>
          </p:cNvSpPr>
          <p:nvPr>
            <p:ph type="ctrTitle"/>
          </p:nvPr>
        </p:nvSpPr>
        <p:spPr/>
        <p:txBody>
          <a:bodyPr/>
          <a:lstStyle/>
          <a:p>
            <a:r>
              <a:rPr lang="en-US" dirty="0"/>
              <a:t>AWS Serverless</a:t>
            </a:r>
          </a:p>
        </p:txBody>
      </p:sp>
      <p:sp>
        <p:nvSpPr>
          <p:cNvPr id="3" name="Subtitle 2">
            <a:extLst>
              <a:ext uri="{FF2B5EF4-FFF2-40B4-BE49-F238E27FC236}">
                <a16:creationId xmlns:a16="http://schemas.microsoft.com/office/drawing/2014/main" id="{EE903EB3-0334-43F9-ADF4-207BBB54F0BA}"/>
              </a:ext>
            </a:extLst>
          </p:cNvPr>
          <p:cNvSpPr>
            <a:spLocks noGrp="1"/>
          </p:cNvSpPr>
          <p:nvPr>
            <p:ph type="subTitle" idx="1"/>
          </p:nvPr>
        </p:nvSpPr>
        <p:spPr/>
        <p:txBody>
          <a:bodyPr/>
          <a:lstStyle/>
          <a:p>
            <a:r>
              <a:rPr lang="en-US" dirty="0"/>
              <a:t>Rob Koch and Matthew Bonig</a:t>
            </a:r>
          </a:p>
        </p:txBody>
      </p:sp>
    </p:spTree>
    <p:extLst>
      <p:ext uri="{BB962C8B-B14F-4D97-AF65-F5344CB8AC3E}">
        <p14:creationId xmlns:p14="http://schemas.microsoft.com/office/powerpoint/2010/main" val="1645653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B488E-0294-4480-AC05-80FF6EBEE5E9}"/>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Commoditize</a:t>
            </a:r>
          </a:p>
        </p:txBody>
      </p:sp>
      <p:pic>
        <p:nvPicPr>
          <p:cNvPr id="8" name="Content Placeholder 7" descr="A car parked in a parking lot&#10;&#10;Description automatically generated">
            <a:extLst>
              <a:ext uri="{FF2B5EF4-FFF2-40B4-BE49-F238E27FC236}">
                <a16:creationId xmlns:a16="http://schemas.microsoft.com/office/drawing/2014/main" id="{4E0106CD-9DAB-479D-8E26-5851A0E1025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 y="485637"/>
            <a:ext cx="5455917" cy="3641824"/>
          </a:xfrm>
          <a:prstGeom prst="rect">
            <a:avLst/>
          </a:prstGeom>
        </p:spPr>
      </p:pic>
      <p:pic>
        <p:nvPicPr>
          <p:cNvPr id="10" name="Picture 9" descr="A car parked on the side of a road&#10;&#10;Description automatically generated">
            <a:extLst>
              <a:ext uri="{FF2B5EF4-FFF2-40B4-BE49-F238E27FC236}">
                <a16:creationId xmlns:a16="http://schemas.microsoft.com/office/drawing/2014/main" id="{55010959-2504-4C6C-A8C0-352E5F10D7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6043" y="922111"/>
            <a:ext cx="5455917" cy="2768877"/>
          </a:xfrm>
          <a:prstGeom prst="rect">
            <a:avLst/>
          </a:prstGeom>
        </p:spPr>
      </p:pic>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0A9C912-360C-413D-9BC9-DAE112CEA4F3}"/>
              </a:ext>
            </a:extLst>
          </p:cNvPr>
          <p:cNvSpPr/>
          <p:nvPr/>
        </p:nvSpPr>
        <p:spPr>
          <a:xfrm>
            <a:off x="2575753" y="4065887"/>
            <a:ext cx="944489" cy="369332"/>
          </a:xfrm>
          <a:prstGeom prst="rect">
            <a:avLst/>
          </a:prstGeom>
        </p:spPr>
        <p:txBody>
          <a:bodyPr wrap="none">
            <a:spAutoFit/>
          </a:bodyPr>
          <a:lstStyle/>
          <a:p>
            <a:r>
              <a:rPr lang="en-US" dirty="0"/>
              <a:t>$11,498</a:t>
            </a:r>
          </a:p>
        </p:txBody>
      </p:sp>
      <p:sp>
        <p:nvSpPr>
          <p:cNvPr id="11" name="Rectangle 10">
            <a:extLst>
              <a:ext uri="{FF2B5EF4-FFF2-40B4-BE49-F238E27FC236}">
                <a16:creationId xmlns:a16="http://schemas.microsoft.com/office/drawing/2014/main" id="{8B1AA90E-1397-4E57-B2FD-5CF5FB649FED}"/>
              </a:ext>
            </a:extLst>
          </p:cNvPr>
          <p:cNvSpPr/>
          <p:nvPr/>
        </p:nvSpPr>
        <p:spPr>
          <a:xfrm>
            <a:off x="8730265" y="4065887"/>
            <a:ext cx="827471" cy="369332"/>
          </a:xfrm>
          <a:prstGeom prst="rect">
            <a:avLst/>
          </a:prstGeom>
        </p:spPr>
        <p:txBody>
          <a:bodyPr wrap="none">
            <a:spAutoFit/>
          </a:bodyPr>
          <a:lstStyle/>
          <a:p>
            <a:r>
              <a:rPr lang="en-US" dirty="0"/>
              <a:t>$7,848</a:t>
            </a:r>
          </a:p>
        </p:txBody>
      </p:sp>
    </p:spTree>
    <p:extLst>
      <p:ext uri="{BB962C8B-B14F-4D97-AF65-F5344CB8AC3E}">
        <p14:creationId xmlns:p14="http://schemas.microsoft.com/office/powerpoint/2010/main" val="2481214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B488E-0294-4480-AC05-80FF6EBEE5E9}"/>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Commoditize</a:t>
            </a:r>
          </a:p>
        </p:txBody>
      </p:sp>
      <p:pic>
        <p:nvPicPr>
          <p:cNvPr id="7" name="Picture 6" descr="A red car on display&#10;&#10;Description automatically generated">
            <a:extLst>
              <a:ext uri="{FF2B5EF4-FFF2-40B4-BE49-F238E27FC236}">
                <a16:creationId xmlns:a16="http://schemas.microsoft.com/office/drawing/2014/main" id="{1DC098DB-37E5-40F5-9E73-FBE363CEB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907" y="307731"/>
            <a:ext cx="5330182" cy="3997637"/>
          </a:xfrm>
          <a:prstGeom prst="rect">
            <a:avLst/>
          </a:prstGeom>
        </p:spPr>
      </p:pic>
      <p:pic>
        <p:nvPicPr>
          <p:cNvPr id="5" name="Content Placeholder 4" descr="A car parked on the side of a road&#10;&#10;Description automatically generated">
            <a:extLst>
              <a:ext uri="{FF2B5EF4-FFF2-40B4-BE49-F238E27FC236}">
                <a16:creationId xmlns:a16="http://schemas.microsoft.com/office/drawing/2014/main" id="{409CA8A6-2F12-4140-8AA7-4D312D6F387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416043" y="396979"/>
            <a:ext cx="5455917" cy="3819141"/>
          </a:xfrm>
          <a:prstGeom prst="rect">
            <a:avLst/>
          </a:prstGeom>
        </p:spPr>
      </p:pic>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148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B488E-0294-4480-AC05-80FF6EBEE5E9}"/>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Commoditize</a:t>
            </a:r>
          </a:p>
        </p:txBody>
      </p:sp>
      <p:pic>
        <p:nvPicPr>
          <p:cNvPr id="10" name="Picture 9" descr="A car parked in a field&#10;&#10;Description automatically generated">
            <a:extLst>
              <a:ext uri="{FF2B5EF4-FFF2-40B4-BE49-F238E27FC236}">
                <a16:creationId xmlns:a16="http://schemas.microsoft.com/office/drawing/2014/main" id="{D9D4DC82-44BA-494B-A41B-AF98032DAD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 y="915291"/>
            <a:ext cx="5455917" cy="2782517"/>
          </a:xfrm>
          <a:prstGeom prst="rect">
            <a:avLst/>
          </a:prstGeom>
        </p:spPr>
      </p:pic>
      <p:pic>
        <p:nvPicPr>
          <p:cNvPr id="8" name="Content Placeholder 7" descr="A car parked in a parking lot&#10;&#10;Description automatically generated">
            <a:extLst>
              <a:ext uri="{FF2B5EF4-FFF2-40B4-BE49-F238E27FC236}">
                <a16:creationId xmlns:a16="http://schemas.microsoft.com/office/drawing/2014/main" id="{A6672613-C53A-4499-BAEB-543B11FBC12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416043" y="942570"/>
            <a:ext cx="5455917" cy="2727958"/>
          </a:xfrm>
          <a:prstGeom prst="rect">
            <a:avLst/>
          </a:prstGeom>
        </p:spPr>
      </p:pic>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2257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3" name="Straight Connector 7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B488E-0294-4480-AC05-80FF6EBEE5E9}"/>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Commoditize</a:t>
            </a:r>
          </a:p>
        </p:txBody>
      </p:sp>
      <p:pic>
        <p:nvPicPr>
          <p:cNvPr id="8" name="Content Placeholder 7" descr="A small blue car&#10;&#10;Description automatically generated">
            <a:extLst>
              <a:ext uri="{FF2B5EF4-FFF2-40B4-BE49-F238E27FC236}">
                <a16:creationId xmlns:a16="http://schemas.microsoft.com/office/drawing/2014/main" id="{61F146DB-BAB9-4534-B826-EA309CD2354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 y="806172"/>
            <a:ext cx="5455917" cy="3000754"/>
          </a:xfrm>
          <a:prstGeom prst="rect">
            <a:avLst/>
          </a:prstGeom>
        </p:spPr>
      </p:pic>
      <p:pic>
        <p:nvPicPr>
          <p:cNvPr id="2052" name="Picture 4" descr="2018 Chevy Colorado Image">
            <a:extLst>
              <a:ext uri="{FF2B5EF4-FFF2-40B4-BE49-F238E27FC236}">
                <a16:creationId xmlns:a16="http://schemas.microsoft.com/office/drawing/2014/main" id="{01279C1D-7301-4259-8BB5-5B66AC6759B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16043" y="819812"/>
            <a:ext cx="5455917" cy="2973474"/>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10" name="AutoShape 2" descr="C:\Users\mboni\projects\aws-workflow-preso\presentation\assets\2019-colorado-z71-gba-colorizer.webp">
            <a:extLst>
              <a:ext uri="{FF2B5EF4-FFF2-40B4-BE49-F238E27FC236}">
                <a16:creationId xmlns:a16="http://schemas.microsoft.com/office/drawing/2014/main" id="{58ACA1AC-5116-43A5-AE47-8B5D44B5519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81647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5288B-DE66-4C99-922D-CC207F266DE8}"/>
              </a:ext>
            </a:extLst>
          </p:cNvPr>
          <p:cNvSpPr>
            <a:spLocks noGrp="1"/>
          </p:cNvSpPr>
          <p:nvPr>
            <p:ph type="title"/>
          </p:nvPr>
        </p:nvSpPr>
        <p:spPr/>
        <p:txBody>
          <a:bodyPr/>
          <a:lstStyle/>
          <a:p>
            <a:r>
              <a:rPr lang="en-US" dirty="0"/>
              <a:t>Specialization</a:t>
            </a:r>
          </a:p>
        </p:txBody>
      </p:sp>
      <p:graphicFrame>
        <p:nvGraphicFramePr>
          <p:cNvPr id="7" name="Table 6">
            <a:extLst>
              <a:ext uri="{FF2B5EF4-FFF2-40B4-BE49-F238E27FC236}">
                <a16:creationId xmlns:a16="http://schemas.microsoft.com/office/drawing/2014/main" id="{979A6F6B-2030-49CA-9900-7B2795B7ACAB}"/>
              </a:ext>
            </a:extLst>
          </p:cNvPr>
          <p:cNvGraphicFramePr>
            <a:graphicFrameLocks noGrp="1"/>
          </p:cNvGraphicFramePr>
          <p:nvPr>
            <p:extLst>
              <p:ext uri="{D42A27DB-BD31-4B8C-83A1-F6EECF244321}">
                <p14:modId xmlns:p14="http://schemas.microsoft.com/office/powerpoint/2010/main" val="3518730957"/>
              </p:ext>
            </p:extLst>
          </p:nvPr>
        </p:nvGraphicFramePr>
        <p:xfrm>
          <a:off x="412140" y="1455725"/>
          <a:ext cx="11367720" cy="2216505"/>
        </p:xfrm>
        <a:graphic>
          <a:graphicData uri="http://schemas.openxmlformats.org/drawingml/2006/table">
            <a:tbl>
              <a:tblPr>
                <a:tableStyleId>{5C22544A-7EE6-4342-B048-85BDC9FD1C3A}</a:tableStyleId>
              </a:tblPr>
              <a:tblGrid>
                <a:gridCol w="811980">
                  <a:extLst>
                    <a:ext uri="{9D8B030D-6E8A-4147-A177-3AD203B41FA5}">
                      <a16:colId xmlns:a16="http://schemas.microsoft.com/office/drawing/2014/main" val="431368618"/>
                    </a:ext>
                  </a:extLst>
                </a:gridCol>
                <a:gridCol w="811980">
                  <a:extLst>
                    <a:ext uri="{9D8B030D-6E8A-4147-A177-3AD203B41FA5}">
                      <a16:colId xmlns:a16="http://schemas.microsoft.com/office/drawing/2014/main" val="1802934311"/>
                    </a:ext>
                  </a:extLst>
                </a:gridCol>
                <a:gridCol w="811980">
                  <a:extLst>
                    <a:ext uri="{9D8B030D-6E8A-4147-A177-3AD203B41FA5}">
                      <a16:colId xmlns:a16="http://schemas.microsoft.com/office/drawing/2014/main" val="2314864523"/>
                    </a:ext>
                  </a:extLst>
                </a:gridCol>
                <a:gridCol w="811980">
                  <a:extLst>
                    <a:ext uri="{9D8B030D-6E8A-4147-A177-3AD203B41FA5}">
                      <a16:colId xmlns:a16="http://schemas.microsoft.com/office/drawing/2014/main" val="4026198398"/>
                    </a:ext>
                  </a:extLst>
                </a:gridCol>
                <a:gridCol w="811980">
                  <a:extLst>
                    <a:ext uri="{9D8B030D-6E8A-4147-A177-3AD203B41FA5}">
                      <a16:colId xmlns:a16="http://schemas.microsoft.com/office/drawing/2014/main" val="1261077781"/>
                    </a:ext>
                  </a:extLst>
                </a:gridCol>
                <a:gridCol w="811980">
                  <a:extLst>
                    <a:ext uri="{9D8B030D-6E8A-4147-A177-3AD203B41FA5}">
                      <a16:colId xmlns:a16="http://schemas.microsoft.com/office/drawing/2014/main" val="2391566863"/>
                    </a:ext>
                  </a:extLst>
                </a:gridCol>
                <a:gridCol w="811980">
                  <a:extLst>
                    <a:ext uri="{9D8B030D-6E8A-4147-A177-3AD203B41FA5}">
                      <a16:colId xmlns:a16="http://schemas.microsoft.com/office/drawing/2014/main" val="1836510808"/>
                    </a:ext>
                  </a:extLst>
                </a:gridCol>
                <a:gridCol w="811980">
                  <a:extLst>
                    <a:ext uri="{9D8B030D-6E8A-4147-A177-3AD203B41FA5}">
                      <a16:colId xmlns:a16="http://schemas.microsoft.com/office/drawing/2014/main" val="2308899368"/>
                    </a:ext>
                  </a:extLst>
                </a:gridCol>
                <a:gridCol w="811980">
                  <a:extLst>
                    <a:ext uri="{9D8B030D-6E8A-4147-A177-3AD203B41FA5}">
                      <a16:colId xmlns:a16="http://schemas.microsoft.com/office/drawing/2014/main" val="3375862413"/>
                    </a:ext>
                  </a:extLst>
                </a:gridCol>
                <a:gridCol w="811980">
                  <a:extLst>
                    <a:ext uri="{9D8B030D-6E8A-4147-A177-3AD203B41FA5}">
                      <a16:colId xmlns:a16="http://schemas.microsoft.com/office/drawing/2014/main" val="1403716246"/>
                    </a:ext>
                  </a:extLst>
                </a:gridCol>
                <a:gridCol w="811980">
                  <a:extLst>
                    <a:ext uri="{9D8B030D-6E8A-4147-A177-3AD203B41FA5}">
                      <a16:colId xmlns:a16="http://schemas.microsoft.com/office/drawing/2014/main" val="960453581"/>
                    </a:ext>
                  </a:extLst>
                </a:gridCol>
                <a:gridCol w="811980">
                  <a:extLst>
                    <a:ext uri="{9D8B030D-6E8A-4147-A177-3AD203B41FA5}">
                      <a16:colId xmlns:a16="http://schemas.microsoft.com/office/drawing/2014/main" val="3285540985"/>
                    </a:ext>
                  </a:extLst>
                </a:gridCol>
                <a:gridCol w="811980">
                  <a:extLst>
                    <a:ext uri="{9D8B030D-6E8A-4147-A177-3AD203B41FA5}">
                      <a16:colId xmlns:a16="http://schemas.microsoft.com/office/drawing/2014/main" val="2391690868"/>
                    </a:ext>
                  </a:extLst>
                </a:gridCol>
                <a:gridCol w="811980">
                  <a:extLst>
                    <a:ext uri="{9D8B030D-6E8A-4147-A177-3AD203B41FA5}">
                      <a16:colId xmlns:a16="http://schemas.microsoft.com/office/drawing/2014/main" val="1386776750"/>
                    </a:ext>
                  </a:extLst>
                </a:gridCol>
              </a:tblGrid>
              <a:tr h="439638">
                <a:tc gridSpan="14">
                  <a:txBody>
                    <a:bodyPr/>
                    <a:lstStyle/>
                    <a:p>
                      <a:pPr algn="ctr" fontAlgn="ctr"/>
                      <a:r>
                        <a:rPr lang="en-US" sz="1800" u="none" strike="noStrike" dirty="0">
                          <a:effectLst/>
                        </a:rPr>
                        <a:t>Chevrolet Colorado Sales Numbers</a:t>
                      </a:r>
                      <a:endParaRPr lang="en-US" sz="1800" b="1" i="0" u="none" strike="noStrike" dirty="0">
                        <a:solidFill>
                          <a:srgbClr val="444444"/>
                        </a:solidFill>
                        <a:effectLst/>
                        <a:latin typeface="Arial" panose="020B0604020202020204" pitchFamily="34" charset="0"/>
                      </a:endParaRPr>
                    </a:p>
                  </a:txBody>
                  <a:tcPr marL="100371" marR="100371" marT="50185" marB="50185"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56272787"/>
                  </a:ext>
                </a:extLst>
              </a:tr>
              <a:tr h="439638">
                <a:tc gridSpan="14">
                  <a:txBody>
                    <a:bodyPr/>
                    <a:lstStyle/>
                    <a:p>
                      <a:pPr algn="ctr" fontAlgn="ctr"/>
                      <a:r>
                        <a:rPr lang="en-US" sz="1800" u="none" strike="noStrike">
                          <a:effectLst/>
                        </a:rPr>
                        <a:t>Sales Results - USA - Colorado</a:t>
                      </a:r>
                      <a:endParaRPr lang="en-US" sz="1800" b="1" i="0" u="none" strike="noStrike">
                        <a:solidFill>
                          <a:srgbClr val="444444"/>
                        </a:solidFill>
                        <a:effectLst/>
                        <a:latin typeface="Arial" panose="020B0604020202020204" pitchFamily="34" charset="0"/>
                      </a:endParaRPr>
                    </a:p>
                  </a:txBody>
                  <a:tcPr marL="100371" marR="100371" marT="50185" marB="50185"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47331029"/>
                  </a:ext>
                </a:extLst>
              </a:tr>
              <a:tr h="337479">
                <a:tc>
                  <a:txBody>
                    <a:bodyPr/>
                    <a:lstStyle/>
                    <a:p>
                      <a:pPr algn="ctr" fontAlgn="ctr"/>
                      <a:r>
                        <a:rPr lang="en-US" sz="1800" u="none" strike="noStrike">
                          <a:effectLst/>
                        </a:rPr>
                        <a:t>Year</a:t>
                      </a:r>
                      <a:endParaRPr lang="en-US" sz="1800" b="1" i="0" u="none" strike="noStrike">
                        <a:solidFill>
                          <a:srgbClr val="3D3D3D"/>
                        </a:solidFill>
                        <a:effectLst/>
                        <a:latin typeface="Inherit"/>
                      </a:endParaRPr>
                    </a:p>
                  </a:txBody>
                  <a:tcPr marL="12687" marR="12687" marT="12687" marB="0" anchor="ctr"/>
                </a:tc>
                <a:tc>
                  <a:txBody>
                    <a:bodyPr/>
                    <a:lstStyle/>
                    <a:p>
                      <a:pPr algn="ctr" fontAlgn="ctr"/>
                      <a:r>
                        <a:rPr lang="en-US" sz="1800" u="none" strike="noStrike">
                          <a:effectLst/>
                        </a:rPr>
                        <a:t>Jan</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Feb</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Mar</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Apr</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May</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Jun</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Jul</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Aug</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Sep</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Oct</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Nov</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Dec</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Total</a:t>
                      </a:r>
                      <a:endParaRPr lang="en-US" sz="1800" b="1" i="0" u="none" strike="noStrike">
                        <a:solidFill>
                          <a:srgbClr val="3D3D3D"/>
                        </a:solidFill>
                        <a:effectLst/>
                        <a:latin typeface="Inherit"/>
                      </a:endParaRPr>
                    </a:p>
                  </a:txBody>
                  <a:tcPr marL="12687" marR="12687" marT="12687" marB="0" anchor="ctr"/>
                </a:tc>
                <a:extLst>
                  <a:ext uri="{0D108BD9-81ED-4DB2-BD59-A6C34878D82A}">
                    <a16:rowId xmlns:a16="http://schemas.microsoft.com/office/drawing/2014/main" val="3420307373"/>
                  </a:ext>
                </a:extLst>
              </a:tr>
              <a:tr h="337479">
                <a:tc>
                  <a:txBody>
                    <a:bodyPr/>
                    <a:lstStyle/>
                    <a:p>
                      <a:pPr algn="r" fontAlgn="t"/>
                      <a:r>
                        <a:rPr lang="en-US" sz="1800" u="none" strike="noStrike">
                          <a:effectLst/>
                        </a:rPr>
                        <a:t>2019</a:t>
                      </a:r>
                      <a:endParaRPr lang="en-US" sz="1800" b="1" i="0" u="none" strike="noStrike">
                        <a:solidFill>
                          <a:srgbClr val="3D3D3D"/>
                        </a:solidFill>
                        <a:effectLst/>
                        <a:latin typeface="Inherit"/>
                      </a:endParaRPr>
                    </a:p>
                  </a:txBody>
                  <a:tcPr marL="12687" marR="12687" marT="12687" marB="0"/>
                </a:tc>
                <a:tc>
                  <a:txBody>
                    <a:bodyPr/>
                    <a:lstStyle/>
                    <a:p>
                      <a:pPr algn="r" fontAlgn="t"/>
                      <a:r>
                        <a:rPr lang="en-US" sz="1800" u="none" strike="noStrike">
                          <a:effectLst/>
                        </a:rPr>
                        <a:t>11,165</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11,165</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11,165</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dirty="0">
                          <a:effectLst/>
                        </a:rPr>
                        <a:t> </a:t>
                      </a:r>
                      <a:endParaRPr lang="en-US" sz="1800" b="0" i="0" u="none" strike="noStrike" dirty="0">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33,494</a:t>
                      </a:r>
                      <a:endParaRPr lang="en-US" sz="1800" b="1" i="0" u="none" strike="noStrike">
                        <a:solidFill>
                          <a:srgbClr val="3D3D3D"/>
                        </a:solidFill>
                        <a:effectLst/>
                        <a:latin typeface="Inherit"/>
                      </a:endParaRPr>
                    </a:p>
                  </a:txBody>
                  <a:tcPr marL="12687" marR="12687" marT="12687" marB="0"/>
                </a:tc>
                <a:extLst>
                  <a:ext uri="{0D108BD9-81ED-4DB2-BD59-A6C34878D82A}">
                    <a16:rowId xmlns:a16="http://schemas.microsoft.com/office/drawing/2014/main" val="126182344"/>
                  </a:ext>
                </a:extLst>
              </a:tr>
              <a:tr h="662271">
                <a:tc>
                  <a:txBody>
                    <a:bodyPr/>
                    <a:lstStyle/>
                    <a:p>
                      <a:pPr algn="r" fontAlgn="t"/>
                      <a:r>
                        <a:rPr lang="en-US" sz="1800" u="none" strike="noStrike">
                          <a:effectLst/>
                        </a:rPr>
                        <a:t>2018</a:t>
                      </a:r>
                      <a:endParaRPr lang="en-US" sz="1800" b="1" i="0" u="none" strike="noStrike">
                        <a:solidFill>
                          <a:srgbClr val="3D3D3D"/>
                        </a:solidFill>
                        <a:effectLst/>
                        <a:latin typeface="Inherit"/>
                      </a:endParaRPr>
                    </a:p>
                  </a:txBody>
                  <a:tcPr marL="12687" marR="12687" marT="12687" marB="0"/>
                </a:tc>
                <a:tc>
                  <a:txBody>
                    <a:bodyPr/>
                    <a:lstStyle/>
                    <a:p>
                      <a:pPr algn="r" fontAlgn="t"/>
                      <a:r>
                        <a:rPr lang="en-US" sz="1800" u="none" strike="noStrike">
                          <a:effectLst/>
                        </a:rPr>
                        <a:t>8,011</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8,050</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12,798</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13,672</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13,672</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13,672</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11,654</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11,654</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11,654</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10,001</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10,001</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10,001</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b="1" u="none" strike="noStrike" dirty="0">
                          <a:effectLst/>
                        </a:rPr>
                        <a:t>134,842</a:t>
                      </a:r>
                      <a:endParaRPr lang="en-US" sz="1800" b="1" i="0" u="none" strike="noStrike" dirty="0">
                        <a:solidFill>
                          <a:srgbClr val="3D3D3D"/>
                        </a:solidFill>
                        <a:effectLst/>
                        <a:latin typeface="Inherit"/>
                      </a:endParaRPr>
                    </a:p>
                  </a:txBody>
                  <a:tcPr marL="12687" marR="12687" marT="12687" marB="0"/>
                </a:tc>
                <a:extLst>
                  <a:ext uri="{0D108BD9-81ED-4DB2-BD59-A6C34878D82A}">
                    <a16:rowId xmlns:a16="http://schemas.microsoft.com/office/drawing/2014/main" val="3252986364"/>
                  </a:ext>
                </a:extLst>
              </a:tr>
            </a:tbl>
          </a:graphicData>
        </a:graphic>
      </p:graphicFrame>
      <p:graphicFrame>
        <p:nvGraphicFramePr>
          <p:cNvPr id="8" name="Table 7">
            <a:extLst>
              <a:ext uri="{FF2B5EF4-FFF2-40B4-BE49-F238E27FC236}">
                <a16:creationId xmlns:a16="http://schemas.microsoft.com/office/drawing/2014/main" id="{6B0DBF5A-A026-4435-847D-68C2785EF08A}"/>
              </a:ext>
            </a:extLst>
          </p:cNvPr>
          <p:cNvGraphicFramePr>
            <a:graphicFrameLocks noGrp="1"/>
          </p:cNvGraphicFramePr>
          <p:nvPr>
            <p:extLst>
              <p:ext uri="{D42A27DB-BD31-4B8C-83A1-F6EECF244321}">
                <p14:modId xmlns:p14="http://schemas.microsoft.com/office/powerpoint/2010/main" val="3053939555"/>
              </p:ext>
            </p:extLst>
          </p:nvPr>
        </p:nvGraphicFramePr>
        <p:xfrm>
          <a:off x="412139" y="4023512"/>
          <a:ext cx="11363422" cy="1675595"/>
        </p:xfrm>
        <a:graphic>
          <a:graphicData uri="http://schemas.openxmlformats.org/drawingml/2006/table">
            <a:tbl>
              <a:tblPr>
                <a:tableStyleId>{5C22544A-7EE6-4342-B048-85BDC9FD1C3A}</a:tableStyleId>
              </a:tblPr>
              <a:tblGrid>
                <a:gridCol w="811673">
                  <a:extLst>
                    <a:ext uri="{9D8B030D-6E8A-4147-A177-3AD203B41FA5}">
                      <a16:colId xmlns:a16="http://schemas.microsoft.com/office/drawing/2014/main" val="2252417234"/>
                    </a:ext>
                  </a:extLst>
                </a:gridCol>
                <a:gridCol w="811673">
                  <a:extLst>
                    <a:ext uri="{9D8B030D-6E8A-4147-A177-3AD203B41FA5}">
                      <a16:colId xmlns:a16="http://schemas.microsoft.com/office/drawing/2014/main" val="4235761659"/>
                    </a:ext>
                  </a:extLst>
                </a:gridCol>
                <a:gridCol w="811673">
                  <a:extLst>
                    <a:ext uri="{9D8B030D-6E8A-4147-A177-3AD203B41FA5}">
                      <a16:colId xmlns:a16="http://schemas.microsoft.com/office/drawing/2014/main" val="1182303076"/>
                    </a:ext>
                  </a:extLst>
                </a:gridCol>
                <a:gridCol w="811673">
                  <a:extLst>
                    <a:ext uri="{9D8B030D-6E8A-4147-A177-3AD203B41FA5}">
                      <a16:colId xmlns:a16="http://schemas.microsoft.com/office/drawing/2014/main" val="2021777961"/>
                    </a:ext>
                  </a:extLst>
                </a:gridCol>
                <a:gridCol w="811673">
                  <a:extLst>
                    <a:ext uri="{9D8B030D-6E8A-4147-A177-3AD203B41FA5}">
                      <a16:colId xmlns:a16="http://schemas.microsoft.com/office/drawing/2014/main" val="3600402127"/>
                    </a:ext>
                  </a:extLst>
                </a:gridCol>
                <a:gridCol w="811673">
                  <a:extLst>
                    <a:ext uri="{9D8B030D-6E8A-4147-A177-3AD203B41FA5}">
                      <a16:colId xmlns:a16="http://schemas.microsoft.com/office/drawing/2014/main" val="151969725"/>
                    </a:ext>
                  </a:extLst>
                </a:gridCol>
                <a:gridCol w="811673">
                  <a:extLst>
                    <a:ext uri="{9D8B030D-6E8A-4147-A177-3AD203B41FA5}">
                      <a16:colId xmlns:a16="http://schemas.microsoft.com/office/drawing/2014/main" val="3959436492"/>
                    </a:ext>
                  </a:extLst>
                </a:gridCol>
                <a:gridCol w="811673">
                  <a:extLst>
                    <a:ext uri="{9D8B030D-6E8A-4147-A177-3AD203B41FA5}">
                      <a16:colId xmlns:a16="http://schemas.microsoft.com/office/drawing/2014/main" val="2044093822"/>
                    </a:ext>
                  </a:extLst>
                </a:gridCol>
                <a:gridCol w="811673">
                  <a:extLst>
                    <a:ext uri="{9D8B030D-6E8A-4147-A177-3AD203B41FA5}">
                      <a16:colId xmlns:a16="http://schemas.microsoft.com/office/drawing/2014/main" val="617293334"/>
                    </a:ext>
                  </a:extLst>
                </a:gridCol>
                <a:gridCol w="811673">
                  <a:extLst>
                    <a:ext uri="{9D8B030D-6E8A-4147-A177-3AD203B41FA5}">
                      <a16:colId xmlns:a16="http://schemas.microsoft.com/office/drawing/2014/main" val="725270324"/>
                    </a:ext>
                  </a:extLst>
                </a:gridCol>
                <a:gridCol w="811673">
                  <a:extLst>
                    <a:ext uri="{9D8B030D-6E8A-4147-A177-3AD203B41FA5}">
                      <a16:colId xmlns:a16="http://schemas.microsoft.com/office/drawing/2014/main" val="3491592335"/>
                    </a:ext>
                  </a:extLst>
                </a:gridCol>
                <a:gridCol w="811673">
                  <a:extLst>
                    <a:ext uri="{9D8B030D-6E8A-4147-A177-3AD203B41FA5}">
                      <a16:colId xmlns:a16="http://schemas.microsoft.com/office/drawing/2014/main" val="4116785354"/>
                    </a:ext>
                  </a:extLst>
                </a:gridCol>
                <a:gridCol w="811673">
                  <a:extLst>
                    <a:ext uri="{9D8B030D-6E8A-4147-A177-3AD203B41FA5}">
                      <a16:colId xmlns:a16="http://schemas.microsoft.com/office/drawing/2014/main" val="4143273775"/>
                    </a:ext>
                  </a:extLst>
                </a:gridCol>
                <a:gridCol w="811673">
                  <a:extLst>
                    <a:ext uri="{9D8B030D-6E8A-4147-A177-3AD203B41FA5}">
                      <a16:colId xmlns:a16="http://schemas.microsoft.com/office/drawing/2014/main" val="781764035"/>
                    </a:ext>
                  </a:extLst>
                </a:gridCol>
              </a:tblGrid>
              <a:tr h="380472">
                <a:tc gridSpan="14">
                  <a:txBody>
                    <a:bodyPr/>
                    <a:lstStyle/>
                    <a:p>
                      <a:pPr algn="ctr" fontAlgn="ctr"/>
                      <a:r>
                        <a:rPr lang="en-US" sz="1800" u="none" strike="noStrike" dirty="0">
                          <a:effectLst/>
                        </a:rPr>
                        <a:t>GMC Canyon Sales Numbers</a:t>
                      </a:r>
                      <a:endParaRPr lang="en-US" sz="1800" b="1" i="0" u="none" strike="noStrike" dirty="0">
                        <a:solidFill>
                          <a:srgbClr val="444444"/>
                        </a:solidFill>
                        <a:effectLst/>
                        <a:latin typeface="Arial" panose="020B0604020202020204" pitchFamily="34" charset="0"/>
                      </a:endParaRPr>
                    </a:p>
                  </a:txBody>
                  <a:tcPr marL="121751" marR="121751" marT="60875" marB="60875"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00802457"/>
                  </a:ext>
                </a:extLst>
              </a:tr>
              <a:tr h="418519">
                <a:tc gridSpan="14">
                  <a:txBody>
                    <a:bodyPr/>
                    <a:lstStyle/>
                    <a:p>
                      <a:pPr algn="ctr" fontAlgn="ctr"/>
                      <a:r>
                        <a:rPr lang="en-US" sz="1800" u="none" strike="noStrike">
                          <a:effectLst/>
                        </a:rPr>
                        <a:t>Sales Results - USA - Canyon</a:t>
                      </a:r>
                      <a:endParaRPr lang="en-US" sz="1800" b="1" i="0" u="none" strike="noStrike">
                        <a:solidFill>
                          <a:srgbClr val="444444"/>
                        </a:solidFill>
                        <a:effectLst/>
                        <a:latin typeface="Arial" panose="020B0604020202020204" pitchFamily="34" charset="0"/>
                      </a:endParaRPr>
                    </a:p>
                  </a:txBody>
                  <a:tcPr marL="121751" marR="121751" marT="60875" marB="60875"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11044058"/>
                  </a:ext>
                </a:extLst>
              </a:tr>
              <a:tr h="266330">
                <a:tc>
                  <a:txBody>
                    <a:bodyPr/>
                    <a:lstStyle/>
                    <a:p>
                      <a:pPr algn="ctr" fontAlgn="ctr"/>
                      <a:r>
                        <a:rPr lang="en-US" sz="1800" u="none" strike="noStrike">
                          <a:effectLst/>
                        </a:rPr>
                        <a:t>Year</a:t>
                      </a:r>
                      <a:endParaRPr lang="en-US" sz="1800" b="1" i="0" u="none" strike="noStrike">
                        <a:solidFill>
                          <a:srgbClr val="3D3D3D"/>
                        </a:solidFill>
                        <a:effectLst/>
                        <a:latin typeface="Inherit"/>
                      </a:endParaRPr>
                    </a:p>
                  </a:txBody>
                  <a:tcPr marL="12682" marR="12682" marT="12682" marB="0" anchor="ctr"/>
                </a:tc>
                <a:tc>
                  <a:txBody>
                    <a:bodyPr/>
                    <a:lstStyle/>
                    <a:p>
                      <a:pPr algn="ctr" fontAlgn="ctr"/>
                      <a:r>
                        <a:rPr lang="en-US" sz="1800" u="none" strike="noStrike">
                          <a:effectLst/>
                        </a:rPr>
                        <a:t>Jan</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Feb</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Mar</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Apr</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May</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Jun</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Jul</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dirty="0">
                          <a:effectLst/>
                        </a:rPr>
                        <a:t>Aug</a:t>
                      </a:r>
                      <a:endParaRPr lang="en-US" sz="1800" b="1" i="0" u="none" strike="noStrike" dirty="0">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Sep</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Oct</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Nov</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Dec</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Total</a:t>
                      </a:r>
                      <a:endParaRPr lang="en-US" sz="1800" b="1" i="0" u="none" strike="noStrike">
                        <a:solidFill>
                          <a:srgbClr val="3D3D3D"/>
                        </a:solidFill>
                        <a:effectLst/>
                        <a:latin typeface="Inherit"/>
                      </a:endParaRPr>
                    </a:p>
                  </a:txBody>
                  <a:tcPr marL="12682" marR="12682" marT="12682" marB="0" anchor="ctr"/>
                </a:tc>
                <a:extLst>
                  <a:ext uri="{0D108BD9-81ED-4DB2-BD59-A6C34878D82A}">
                    <a16:rowId xmlns:a16="http://schemas.microsoft.com/office/drawing/2014/main" val="3404599589"/>
                  </a:ext>
                </a:extLst>
              </a:tr>
              <a:tr h="253648">
                <a:tc>
                  <a:txBody>
                    <a:bodyPr/>
                    <a:lstStyle/>
                    <a:p>
                      <a:pPr algn="r" fontAlgn="t"/>
                      <a:r>
                        <a:rPr lang="en-US" sz="1800" u="none" strike="noStrike">
                          <a:effectLst/>
                        </a:rPr>
                        <a:t>2019</a:t>
                      </a:r>
                      <a:endParaRPr lang="en-US" sz="1800" b="1" i="0" u="none" strike="noStrike">
                        <a:solidFill>
                          <a:srgbClr val="3D3D3D"/>
                        </a:solidFill>
                        <a:effectLst/>
                        <a:latin typeface="Inherit"/>
                      </a:endParaRPr>
                    </a:p>
                  </a:txBody>
                  <a:tcPr marL="12682" marR="12682" marT="12682" marB="0"/>
                </a:tc>
                <a:tc>
                  <a:txBody>
                    <a:bodyPr/>
                    <a:lstStyle/>
                    <a:p>
                      <a:pPr algn="r" fontAlgn="t"/>
                      <a:r>
                        <a:rPr lang="en-US" sz="1800" u="none" strike="noStrike">
                          <a:effectLst/>
                        </a:rPr>
                        <a:t>2,318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2,318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2,318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6,954</a:t>
                      </a:r>
                      <a:endParaRPr lang="en-US" sz="1800" b="1" i="0" u="none" strike="noStrike">
                        <a:solidFill>
                          <a:srgbClr val="3D3D3D"/>
                        </a:solidFill>
                        <a:effectLst/>
                        <a:latin typeface="Inherit"/>
                      </a:endParaRPr>
                    </a:p>
                  </a:txBody>
                  <a:tcPr marL="12682" marR="12682" marT="12682" marB="0"/>
                </a:tc>
                <a:extLst>
                  <a:ext uri="{0D108BD9-81ED-4DB2-BD59-A6C34878D82A}">
                    <a16:rowId xmlns:a16="http://schemas.microsoft.com/office/drawing/2014/main" val="3207263272"/>
                  </a:ext>
                </a:extLst>
              </a:tr>
              <a:tr h="253648">
                <a:tc>
                  <a:txBody>
                    <a:bodyPr/>
                    <a:lstStyle/>
                    <a:p>
                      <a:pPr algn="r" fontAlgn="t"/>
                      <a:r>
                        <a:rPr lang="en-US" sz="1800" u="none" strike="noStrike">
                          <a:effectLst/>
                        </a:rPr>
                        <a:t>2018</a:t>
                      </a:r>
                      <a:endParaRPr lang="en-US" sz="1800" b="1" i="0" u="none" strike="noStrike">
                        <a:solidFill>
                          <a:srgbClr val="3D3D3D"/>
                        </a:solidFill>
                        <a:effectLst/>
                        <a:latin typeface="Inherit"/>
                      </a:endParaRPr>
                    </a:p>
                  </a:txBody>
                  <a:tcPr marL="12682" marR="12682" marT="12682" marB="0"/>
                </a:tc>
                <a:tc>
                  <a:txBody>
                    <a:bodyPr/>
                    <a:lstStyle/>
                    <a:p>
                      <a:pPr algn="r" fontAlgn="t"/>
                      <a:r>
                        <a:rPr lang="en-US" sz="1800" u="none" strike="noStrike">
                          <a:effectLst/>
                        </a:rPr>
                        <a:t>2,171</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2,319</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2,723</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3,212</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3,212</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dirty="0">
                          <a:effectLst/>
                        </a:rPr>
                        <a:t>3,211</a:t>
                      </a:r>
                      <a:endParaRPr lang="en-US" sz="1800" b="0" i="0" u="none" strike="noStrike" dirty="0">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2,808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2,808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2,808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2,740</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2,740</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2,740</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b="1" u="none" strike="noStrike" dirty="0">
                          <a:effectLst/>
                        </a:rPr>
                        <a:t>33,492</a:t>
                      </a:r>
                      <a:endParaRPr lang="en-US" sz="1800" b="1" i="0" u="none" strike="noStrike" dirty="0">
                        <a:solidFill>
                          <a:srgbClr val="3D3D3D"/>
                        </a:solidFill>
                        <a:effectLst/>
                        <a:latin typeface="Inherit"/>
                      </a:endParaRPr>
                    </a:p>
                  </a:txBody>
                  <a:tcPr marL="12682" marR="12682" marT="12682" marB="0"/>
                </a:tc>
                <a:extLst>
                  <a:ext uri="{0D108BD9-81ED-4DB2-BD59-A6C34878D82A}">
                    <a16:rowId xmlns:a16="http://schemas.microsoft.com/office/drawing/2014/main" val="3024367644"/>
                  </a:ext>
                </a:extLst>
              </a:tr>
            </a:tbl>
          </a:graphicData>
        </a:graphic>
      </p:graphicFrame>
      <p:sp>
        <p:nvSpPr>
          <p:cNvPr id="13" name="TextBox 12">
            <a:extLst>
              <a:ext uri="{FF2B5EF4-FFF2-40B4-BE49-F238E27FC236}">
                <a16:creationId xmlns:a16="http://schemas.microsoft.com/office/drawing/2014/main" id="{DDAC687D-0373-4406-AA42-076E7067FD36}"/>
              </a:ext>
            </a:extLst>
          </p:cNvPr>
          <p:cNvSpPr txBox="1"/>
          <p:nvPr/>
        </p:nvSpPr>
        <p:spPr>
          <a:xfrm>
            <a:off x="5074981" y="3254071"/>
            <a:ext cx="2037737" cy="769441"/>
          </a:xfrm>
          <a:prstGeom prst="rect">
            <a:avLst/>
          </a:prstGeom>
          <a:noFill/>
        </p:spPr>
        <p:txBody>
          <a:bodyPr wrap="none" rtlCol="0">
            <a:spAutoFit/>
          </a:bodyPr>
          <a:lstStyle/>
          <a:p>
            <a:r>
              <a:rPr lang="en-US" sz="4400" dirty="0"/>
              <a:t>$38,095</a:t>
            </a:r>
          </a:p>
        </p:txBody>
      </p:sp>
      <p:sp>
        <p:nvSpPr>
          <p:cNvPr id="14" name="TextBox 13">
            <a:extLst>
              <a:ext uri="{FF2B5EF4-FFF2-40B4-BE49-F238E27FC236}">
                <a16:creationId xmlns:a16="http://schemas.microsoft.com/office/drawing/2014/main" id="{487B0E87-2850-42DD-A9FF-A4B562A3F509}"/>
              </a:ext>
            </a:extLst>
          </p:cNvPr>
          <p:cNvSpPr txBox="1"/>
          <p:nvPr/>
        </p:nvSpPr>
        <p:spPr>
          <a:xfrm>
            <a:off x="4971349" y="5585066"/>
            <a:ext cx="2037737" cy="769441"/>
          </a:xfrm>
          <a:prstGeom prst="rect">
            <a:avLst/>
          </a:prstGeom>
          <a:noFill/>
        </p:spPr>
        <p:txBody>
          <a:bodyPr wrap="none" rtlCol="0">
            <a:spAutoFit/>
          </a:bodyPr>
          <a:lstStyle/>
          <a:p>
            <a:r>
              <a:rPr lang="en-US" sz="4400" dirty="0"/>
              <a:t>$40,395</a:t>
            </a:r>
          </a:p>
        </p:txBody>
      </p:sp>
      <p:sp>
        <p:nvSpPr>
          <p:cNvPr id="15" name="TextBox 14">
            <a:extLst>
              <a:ext uri="{FF2B5EF4-FFF2-40B4-BE49-F238E27FC236}">
                <a16:creationId xmlns:a16="http://schemas.microsoft.com/office/drawing/2014/main" id="{B0AEBEB4-3E69-445C-A213-7474C7C845F9}"/>
              </a:ext>
            </a:extLst>
          </p:cNvPr>
          <p:cNvSpPr txBox="1"/>
          <p:nvPr/>
        </p:nvSpPr>
        <p:spPr>
          <a:xfrm>
            <a:off x="7217115" y="5908269"/>
            <a:ext cx="1563248" cy="769441"/>
          </a:xfrm>
          <a:prstGeom prst="rect">
            <a:avLst/>
          </a:prstGeom>
          <a:noFill/>
        </p:spPr>
        <p:txBody>
          <a:bodyPr wrap="none" rtlCol="0">
            <a:spAutoFit/>
          </a:bodyPr>
          <a:lstStyle/>
          <a:p>
            <a:r>
              <a:rPr lang="en-US" sz="4400" dirty="0"/>
              <a:t>+ ~6%</a:t>
            </a:r>
          </a:p>
        </p:txBody>
      </p:sp>
    </p:spTree>
    <p:extLst>
      <p:ext uri="{BB962C8B-B14F-4D97-AF65-F5344CB8AC3E}">
        <p14:creationId xmlns:p14="http://schemas.microsoft.com/office/powerpoint/2010/main" val="3244602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9D137-DB3F-41E7-85DA-4557A59D53D4}"/>
              </a:ext>
            </a:extLst>
          </p:cNvPr>
          <p:cNvSpPr>
            <a:spLocks noGrp="1"/>
          </p:cNvSpPr>
          <p:nvPr>
            <p:ph type="title"/>
          </p:nvPr>
        </p:nvSpPr>
        <p:spPr/>
        <p:txBody>
          <a:bodyPr/>
          <a:lstStyle/>
          <a:p>
            <a:r>
              <a:rPr lang="en-US" dirty="0"/>
              <a:t>Beginning to Highly Commoditized	</a:t>
            </a:r>
          </a:p>
        </p:txBody>
      </p:sp>
      <p:sp>
        <p:nvSpPr>
          <p:cNvPr id="6" name="Rectangle 5">
            <a:extLst>
              <a:ext uri="{FF2B5EF4-FFF2-40B4-BE49-F238E27FC236}">
                <a16:creationId xmlns:a16="http://schemas.microsoft.com/office/drawing/2014/main" id="{259DF716-E664-4CB1-A84D-49CAD246A5B4}"/>
              </a:ext>
            </a:extLst>
          </p:cNvPr>
          <p:cNvSpPr/>
          <p:nvPr/>
        </p:nvSpPr>
        <p:spPr>
          <a:xfrm>
            <a:off x="3515802" y="2997844"/>
            <a:ext cx="5160396" cy="1200329"/>
          </a:xfrm>
          <a:prstGeom prst="rect">
            <a:avLst/>
          </a:prstGeom>
        </p:spPr>
        <p:txBody>
          <a:bodyPr wrap="square">
            <a:spAutoFit/>
          </a:bodyPr>
          <a:lstStyle/>
          <a:p>
            <a:r>
              <a:rPr lang="en-US" sz="7200" dirty="0"/>
              <a:t>1885 to 2015</a:t>
            </a:r>
          </a:p>
        </p:txBody>
      </p:sp>
    </p:spTree>
    <p:extLst>
      <p:ext uri="{BB962C8B-B14F-4D97-AF65-F5344CB8AC3E}">
        <p14:creationId xmlns:p14="http://schemas.microsoft.com/office/powerpoint/2010/main" val="983169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7" name="Straight Connector 13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39" name="Rectangle 13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91ED46-4B11-47F6-8023-1E4C7053BC32}"/>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dirty="0">
                <a:solidFill>
                  <a:srgbClr val="FFFFFF"/>
                </a:solidFill>
              </a:rPr>
              <a:t>Software Systems – The Beginning</a:t>
            </a:r>
          </a:p>
        </p:txBody>
      </p:sp>
      <p:pic>
        <p:nvPicPr>
          <p:cNvPr id="1026" name="Picture 2" descr="Dell PowerEdge 2400 Server 2x Intel PIII 533MHz, 18.2GB HDD, 4x 512MB RAM">
            <a:extLst>
              <a:ext uri="{FF2B5EF4-FFF2-40B4-BE49-F238E27FC236}">
                <a16:creationId xmlns:a16="http://schemas.microsoft.com/office/drawing/2014/main" id="{FEFAB7AA-5C80-46A3-BC14-9C5DB4CC2CE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78867" y="307731"/>
            <a:ext cx="2938263" cy="39976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mages10.newegg.com/ProductImageCompressAll1280/AA65_1_201707111083214831.jpg">
            <a:extLst>
              <a:ext uri="{FF2B5EF4-FFF2-40B4-BE49-F238E27FC236}">
                <a16:creationId xmlns:a16="http://schemas.microsoft.com/office/drawing/2014/main" id="{EF3CF5E4-190A-4AF6-846E-7263A804274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78910" y="307731"/>
            <a:ext cx="5330182" cy="3997637"/>
          </a:xfrm>
          <a:prstGeom prst="rect">
            <a:avLst/>
          </a:prstGeom>
          <a:noFill/>
          <a:extLst>
            <a:ext uri="{909E8E84-426E-40DD-AFC4-6F175D3DCCD1}">
              <a14:hiddenFill xmlns:a14="http://schemas.microsoft.com/office/drawing/2010/main">
                <a:solidFill>
                  <a:srgbClr val="FFFFFF"/>
                </a:solidFill>
              </a14:hiddenFill>
            </a:ext>
          </a:extLst>
        </p:spPr>
      </p:pic>
      <p:cxnSp>
        <p:nvCxnSpPr>
          <p:cNvPr id="141" name="Straight Connector 14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9537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FEC6A-F095-4F06-9C51-9986D81D5052}"/>
              </a:ext>
            </a:extLst>
          </p:cNvPr>
          <p:cNvSpPr>
            <a:spLocks noGrp="1"/>
          </p:cNvSpPr>
          <p:nvPr>
            <p:ph type="title"/>
          </p:nvPr>
        </p:nvSpPr>
        <p:spPr/>
        <p:txBody>
          <a:bodyPr/>
          <a:lstStyle/>
          <a:p>
            <a:r>
              <a:rPr lang="en-US" dirty="0"/>
              <a:t>Mass Production</a:t>
            </a:r>
          </a:p>
        </p:txBody>
      </p:sp>
      <p:pic>
        <p:nvPicPr>
          <p:cNvPr id="4" name="Picture 4" descr="https://images10.newegg.com/ProductImageCompressAll1280/AA65_1_201707111083214831.jpg">
            <a:extLst>
              <a:ext uri="{FF2B5EF4-FFF2-40B4-BE49-F238E27FC236}">
                <a16:creationId xmlns:a16="http://schemas.microsoft.com/office/drawing/2014/main" id="{97090697-F4F4-42E7-9AA6-B2EC242BF4B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15459" y="1818926"/>
            <a:ext cx="4293528" cy="3220147"/>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25B1A4DD-A07E-4C17-B11A-9410DAB1F9EE}"/>
              </a:ext>
            </a:extLst>
          </p:cNvPr>
          <p:cNvGrpSpPr/>
          <p:nvPr/>
        </p:nvGrpSpPr>
        <p:grpSpPr>
          <a:xfrm>
            <a:off x="5710282" y="1550379"/>
            <a:ext cx="4405182" cy="3757242"/>
            <a:chOff x="5710282" y="1550379"/>
            <a:chExt cx="4405182" cy="3757242"/>
          </a:xfrm>
        </p:grpSpPr>
        <p:pic>
          <p:nvPicPr>
            <p:cNvPr id="5" name="Picture 4" descr="https://images10.newegg.com/ProductImageCompressAll1280/AA65_1_201707111083214831.jpg">
              <a:extLst>
                <a:ext uri="{FF2B5EF4-FFF2-40B4-BE49-F238E27FC236}">
                  <a16:creationId xmlns:a16="http://schemas.microsoft.com/office/drawing/2014/main" id="{9EB6DAC3-A688-4A12-966F-40D06A8D477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72929" y="1550379"/>
              <a:ext cx="2202591" cy="165194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https://images10.newegg.com/ProductImageCompressAll1280/AA65_1_201707111083214831.jpg">
              <a:extLst>
                <a:ext uri="{FF2B5EF4-FFF2-40B4-BE49-F238E27FC236}">
                  <a16:creationId xmlns:a16="http://schemas.microsoft.com/office/drawing/2014/main" id="{2104CD3E-30DD-4EA4-9B2D-FB1B4C47616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710282" y="2516639"/>
              <a:ext cx="2202591" cy="165194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images10.newegg.com/ProductImageCompressAll1280/AA65_1_201707111083214831.jpg">
              <a:extLst>
                <a:ext uri="{FF2B5EF4-FFF2-40B4-BE49-F238E27FC236}">
                  <a16:creationId xmlns:a16="http://schemas.microsoft.com/office/drawing/2014/main" id="{6F39C373-C36B-4972-80FC-E00673550B1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912873" y="3655677"/>
              <a:ext cx="2202591" cy="165194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9820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66E91DE-AC8E-4CAC-8660-1DF8371B3645}"/>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Commoditized</a:t>
            </a:r>
          </a:p>
        </p:txBody>
      </p:sp>
      <p:pic>
        <p:nvPicPr>
          <p:cNvPr id="2050" name="Picture 2" descr="https://cdn-images-1.medium.com/max/1800/1*IiyPCOKiGOf65UmGedPrlw.png">
            <a:extLst>
              <a:ext uri="{FF2B5EF4-FFF2-40B4-BE49-F238E27FC236}">
                <a16:creationId xmlns:a16="http://schemas.microsoft.com/office/drawing/2014/main" id="{F73FEEE7-83F5-415C-A4B9-0AF8015C61A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70813" y="307731"/>
            <a:ext cx="7995274" cy="3997637"/>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Connector 7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015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80D01-FA44-4770-A2BD-4E2390FC51E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7FB245B-0B14-47E4-A0DB-27EEDF60C2E5}"/>
              </a:ext>
            </a:extLst>
          </p:cNvPr>
          <p:cNvSpPr>
            <a:spLocks noGrp="1"/>
          </p:cNvSpPr>
          <p:nvPr>
            <p:ph idx="1"/>
          </p:nvPr>
        </p:nvSpPr>
        <p:spPr/>
        <p:txBody>
          <a:bodyPr/>
          <a:lstStyle/>
          <a:p>
            <a:endParaRPr lang="en-US"/>
          </a:p>
        </p:txBody>
      </p:sp>
      <p:pic>
        <p:nvPicPr>
          <p:cNvPr id="3074" name="Picture 2" descr="Image result for twitter microservices diagram">
            <a:extLst>
              <a:ext uri="{FF2B5EF4-FFF2-40B4-BE49-F238E27FC236}">
                <a16:creationId xmlns:a16="http://schemas.microsoft.com/office/drawing/2014/main" id="{DEAC0CB2-F474-4CE0-A1DF-E33F125C31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609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7045E-E6DD-4F32-9FEF-1F314D22BB93}"/>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02FE5B1C-EEC0-4711-94A4-4A6EE955A2FA}"/>
              </a:ext>
            </a:extLst>
          </p:cNvPr>
          <p:cNvSpPr>
            <a:spLocks noGrp="1"/>
          </p:cNvSpPr>
          <p:nvPr>
            <p:ph idx="1"/>
          </p:nvPr>
        </p:nvSpPr>
        <p:spPr/>
        <p:txBody>
          <a:bodyPr/>
          <a:lstStyle/>
          <a:p>
            <a:r>
              <a:rPr lang="en-US" dirty="0"/>
              <a:t>Who We Are</a:t>
            </a:r>
          </a:p>
          <a:p>
            <a:r>
              <a:rPr lang="en-US" dirty="0"/>
              <a:t>Cars and Servers – 15 minutes</a:t>
            </a:r>
          </a:p>
          <a:p>
            <a:r>
              <a:rPr lang="en-US" dirty="0"/>
              <a:t>Basic components of serverless – 15 minutes</a:t>
            </a:r>
          </a:p>
          <a:p>
            <a:r>
              <a:rPr lang="en-US" dirty="0"/>
              <a:t>Workflow </a:t>
            </a:r>
            <a:r>
              <a:rPr lang="en-US"/>
              <a:t>example – 15 </a:t>
            </a:r>
            <a:r>
              <a:rPr lang="en-US" dirty="0"/>
              <a:t>minutes</a:t>
            </a:r>
          </a:p>
          <a:p>
            <a:r>
              <a:rPr lang="en-US" dirty="0"/>
              <a:t>Q&amp;A – 10 minutes</a:t>
            </a:r>
          </a:p>
        </p:txBody>
      </p:sp>
    </p:spTree>
    <p:extLst>
      <p:ext uri="{BB962C8B-B14F-4D97-AF65-F5344CB8AC3E}">
        <p14:creationId xmlns:p14="http://schemas.microsoft.com/office/powerpoint/2010/main" val="30452350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E9E4A-B235-476B-BA25-1DE38A8F6D1C}"/>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Serverless</a:t>
            </a:r>
          </a:p>
        </p:txBody>
      </p:sp>
      <p:sp>
        <p:nvSpPr>
          <p:cNvPr id="42" name="Content Placeholder 2">
            <a:extLst>
              <a:ext uri="{FF2B5EF4-FFF2-40B4-BE49-F238E27FC236}">
                <a16:creationId xmlns:a16="http://schemas.microsoft.com/office/drawing/2014/main" id="{02A7CC71-5816-4FAB-BB5D-188C4C8B490B}"/>
              </a:ext>
            </a:extLst>
          </p:cNvPr>
          <p:cNvSpPr>
            <a:spLocks noGrp="1"/>
          </p:cNvSpPr>
          <p:nvPr>
            <p:ph idx="1"/>
          </p:nvPr>
        </p:nvSpPr>
        <p:spPr>
          <a:xfrm>
            <a:off x="4976031" y="963877"/>
            <a:ext cx="6377769" cy="4930246"/>
          </a:xfrm>
        </p:spPr>
        <p:txBody>
          <a:bodyPr anchor="ctr">
            <a:normAutofit/>
          </a:bodyPr>
          <a:lstStyle/>
          <a:p>
            <a:pPr marL="0" indent="0">
              <a:buNone/>
            </a:pPr>
            <a:r>
              <a:rPr lang="en-US" sz="2400"/>
              <a:t>Serverless is the evolution of a highly iterated upon software architecture (SOA) that aims to extract common application components into easily consumable managed services.</a:t>
            </a:r>
          </a:p>
          <a:p>
            <a:pPr marL="0" indent="0">
              <a:buNone/>
            </a:pPr>
            <a:endParaRPr lang="en-US" sz="2400"/>
          </a:p>
          <a:p>
            <a:pPr marL="0" indent="0">
              <a:buNone/>
            </a:pPr>
            <a:r>
              <a:rPr lang="en-US" sz="2400"/>
              <a:t>As the auto manufacturer now spends little on R&amp;D for common components like shocks, brakes, frame designs, etc., Serverless allows system architects to leverage well designed and managed dbs, api endpoint services, worker processes, etc., reducing R&amp;D and increasing TTM while reducing TCO.</a:t>
            </a:r>
          </a:p>
        </p:txBody>
      </p:sp>
    </p:spTree>
    <p:extLst>
      <p:ext uri="{BB962C8B-B14F-4D97-AF65-F5344CB8AC3E}">
        <p14:creationId xmlns:p14="http://schemas.microsoft.com/office/powerpoint/2010/main" val="32809706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EF8F4A-7EB0-46F6-A487-C2F10496C9F9}"/>
              </a:ext>
            </a:extLst>
          </p:cNvPr>
          <p:cNvSpPr>
            <a:spLocks noGrp="1"/>
          </p:cNvSpPr>
          <p:nvPr>
            <p:ph type="title"/>
          </p:nvPr>
        </p:nvSpPr>
        <p:spPr/>
        <p:txBody>
          <a:bodyPr/>
          <a:lstStyle/>
          <a:p>
            <a:r>
              <a:rPr lang="en-US" dirty="0"/>
              <a:t>AWS Serverless	Architecture</a:t>
            </a:r>
          </a:p>
        </p:txBody>
      </p:sp>
      <p:sp>
        <p:nvSpPr>
          <p:cNvPr id="3" name="Content Placeholder 2">
            <a:extLst>
              <a:ext uri="{FF2B5EF4-FFF2-40B4-BE49-F238E27FC236}">
                <a16:creationId xmlns:a16="http://schemas.microsoft.com/office/drawing/2014/main" id="{92045751-E749-4948-B96B-B8775A9147E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977220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CBED1-5A11-4599-87ED-93772F00ABE8}"/>
              </a:ext>
            </a:extLst>
          </p:cNvPr>
          <p:cNvSpPr>
            <a:spLocks noGrp="1"/>
          </p:cNvSpPr>
          <p:nvPr>
            <p:ph type="title"/>
          </p:nvPr>
        </p:nvSpPr>
        <p:spPr/>
        <p:txBody>
          <a:bodyPr/>
          <a:lstStyle/>
          <a:p>
            <a:r>
              <a:rPr lang="en-US" dirty="0"/>
              <a:t>Lambda</a:t>
            </a:r>
          </a:p>
        </p:txBody>
      </p:sp>
      <p:sp>
        <p:nvSpPr>
          <p:cNvPr id="3" name="Content Placeholder 2">
            <a:extLst>
              <a:ext uri="{FF2B5EF4-FFF2-40B4-BE49-F238E27FC236}">
                <a16:creationId xmlns:a16="http://schemas.microsoft.com/office/drawing/2014/main" id="{46DD0A7A-0042-4147-B19C-675FEB3CA27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6946133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654AE-5EC9-4E8B-8A8C-12689EF9D81E}"/>
              </a:ext>
            </a:extLst>
          </p:cNvPr>
          <p:cNvSpPr>
            <a:spLocks noGrp="1"/>
          </p:cNvSpPr>
          <p:nvPr>
            <p:ph type="title"/>
          </p:nvPr>
        </p:nvSpPr>
        <p:spPr/>
        <p:txBody>
          <a:bodyPr/>
          <a:lstStyle/>
          <a:p>
            <a:r>
              <a:rPr lang="en-US" dirty="0"/>
              <a:t>DynamoDB</a:t>
            </a:r>
          </a:p>
        </p:txBody>
      </p:sp>
      <p:sp>
        <p:nvSpPr>
          <p:cNvPr id="3" name="Content Placeholder 2">
            <a:extLst>
              <a:ext uri="{FF2B5EF4-FFF2-40B4-BE49-F238E27FC236}">
                <a16:creationId xmlns:a16="http://schemas.microsoft.com/office/drawing/2014/main" id="{EDECA20F-B359-466D-A266-51404406A95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125785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85C1D-54A2-4C59-9497-8FC1A181863F}"/>
              </a:ext>
            </a:extLst>
          </p:cNvPr>
          <p:cNvSpPr>
            <a:spLocks noGrp="1"/>
          </p:cNvSpPr>
          <p:nvPr>
            <p:ph type="title"/>
          </p:nvPr>
        </p:nvSpPr>
        <p:spPr/>
        <p:txBody>
          <a:bodyPr/>
          <a:lstStyle/>
          <a:p>
            <a:r>
              <a:rPr lang="en-US" dirty="0"/>
              <a:t>S3</a:t>
            </a:r>
          </a:p>
        </p:txBody>
      </p:sp>
      <p:sp>
        <p:nvSpPr>
          <p:cNvPr id="3" name="Content Placeholder 2">
            <a:extLst>
              <a:ext uri="{FF2B5EF4-FFF2-40B4-BE49-F238E27FC236}">
                <a16:creationId xmlns:a16="http://schemas.microsoft.com/office/drawing/2014/main" id="{279DF279-A957-4119-8480-6CA425FF704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814590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3B4CD-7B91-43AF-A459-EC7575DE97E3}"/>
              </a:ext>
            </a:extLst>
          </p:cNvPr>
          <p:cNvSpPr>
            <a:spLocks noGrp="1"/>
          </p:cNvSpPr>
          <p:nvPr>
            <p:ph type="title"/>
          </p:nvPr>
        </p:nvSpPr>
        <p:spPr/>
        <p:txBody>
          <a:bodyPr/>
          <a:lstStyle/>
          <a:p>
            <a:r>
              <a:rPr lang="en-US" dirty="0"/>
              <a:t>API Gateway</a:t>
            </a:r>
          </a:p>
        </p:txBody>
      </p:sp>
      <p:sp>
        <p:nvSpPr>
          <p:cNvPr id="3" name="Content Placeholder 2">
            <a:extLst>
              <a:ext uri="{FF2B5EF4-FFF2-40B4-BE49-F238E27FC236}">
                <a16:creationId xmlns:a16="http://schemas.microsoft.com/office/drawing/2014/main" id="{42CC5989-F09A-4F44-8605-3643A6F9BF2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386859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F5135-5CD1-48CC-A0BF-2EFCFE7D629F}"/>
              </a:ext>
            </a:extLst>
          </p:cNvPr>
          <p:cNvSpPr>
            <a:spLocks noGrp="1"/>
          </p:cNvSpPr>
          <p:nvPr>
            <p:ph type="title"/>
          </p:nvPr>
        </p:nvSpPr>
        <p:spPr/>
        <p:txBody>
          <a:bodyPr/>
          <a:lstStyle/>
          <a:p>
            <a:r>
              <a:rPr lang="en-US" dirty="0"/>
              <a:t>Cognito</a:t>
            </a:r>
          </a:p>
        </p:txBody>
      </p:sp>
      <p:sp>
        <p:nvSpPr>
          <p:cNvPr id="3" name="Content Placeholder 2">
            <a:extLst>
              <a:ext uri="{FF2B5EF4-FFF2-40B4-BE49-F238E27FC236}">
                <a16:creationId xmlns:a16="http://schemas.microsoft.com/office/drawing/2014/main" id="{4E7113C8-7A52-4968-AF3C-019EEC50855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26910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1243B-7982-4165-856F-7931E35ACC7F}"/>
              </a:ext>
            </a:extLst>
          </p:cNvPr>
          <p:cNvSpPr>
            <a:spLocks noGrp="1"/>
          </p:cNvSpPr>
          <p:nvPr>
            <p:ph type="title"/>
          </p:nvPr>
        </p:nvSpPr>
        <p:spPr/>
        <p:txBody>
          <a:bodyPr/>
          <a:lstStyle/>
          <a:p>
            <a:r>
              <a:rPr lang="en-US" dirty="0"/>
              <a:t>X-Ray</a:t>
            </a:r>
          </a:p>
        </p:txBody>
      </p:sp>
      <p:sp>
        <p:nvSpPr>
          <p:cNvPr id="3" name="Content Placeholder 2">
            <a:extLst>
              <a:ext uri="{FF2B5EF4-FFF2-40B4-BE49-F238E27FC236}">
                <a16:creationId xmlns:a16="http://schemas.microsoft.com/office/drawing/2014/main" id="{8DB019BC-9C05-4CA6-8871-7C033D10A31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202137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208C3-78CB-4470-97D9-EE94240C402E}"/>
              </a:ext>
            </a:extLst>
          </p:cNvPr>
          <p:cNvSpPr>
            <a:spLocks noGrp="1"/>
          </p:cNvSpPr>
          <p:nvPr>
            <p:ph type="title"/>
          </p:nvPr>
        </p:nvSpPr>
        <p:spPr/>
        <p:txBody>
          <a:bodyPr/>
          <a:lstStyle/>
          <a:p>
            <a:r>
              <a:rPr lang="en-US" dirty="0"/>
              <a:t>Step Functions</a:t>
            </a:r>
          </a:p>
        </p:txBody>
      </p:sp>
      <p:sp>
        <p:nvSpPr>
          <p:cNvPr id="3" name="Content Placeholder 2">
            <a:extLst>
              <a:ext uri="{FF2B5EF4-FFF2-40B4-BE49-F238E27FC236}">
                <a16:creationId xmlns:a16="http://schemas.microsoft.com/office/drawing/2014/main" id="{36467911-26A8-4EFA-85DC-3DD5CF5E0CC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64506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84551-48F0-4164-A79A-D8161EF5707F}"/>
              </a:ext>
            </a:extLst>
          </p:cNvPr>
          <p:cNvSpPr>
            <a:spLocks noGrp="1"/>
          </p:cNvSpPr>
          <p:nvPr>
            <p:ph type="title"/>
          </p:nvPr>
        </p:nvSpPr>
        <p:spPr/>
        <p:txBody>
          <a:bodyPr/>
          <a:lstStyle/>
          <a:p>
            <a:r>
              <a:rPr lang="en-US" dirty="0"/>
              <a:t>Demo Time!</a:t>
            </a:r>
          </a:p>
        </p:txBody>
      </p:sp>
      <p:sp>
        <p:nvSpPr>
          <p:cNvPr id="3" name="Content Placeholder 2">
            <a:extLst>
              <a:ext uri="{FF2B5EF4-FFF2-40B4-BE49-F238E27FC236}">
                <a16:creationId xmlns:a16="http://schemas.microsoft.com/office/drawing/2014/main" id="{0835CA2E-3CB4-474C-9B11-C0426545ECA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02126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A7695-A130-4756-A3CA-BE16B0DAF7FA}"/>
              </a:ext>
            </a:extLst>
          </p:cNvPr>
          <p:cNvSpPr>
            <a:spLocks noGrp="1"/>
          </p:cNvSpPr>
          <p:nvPr>
            <p:ph type="title"/>
          </p:nvPr>
        </p:nvSpPr>
        <p:spPr/>
        <p:txBody>
          <a:bodyPr/>
          <a:lstStyle/>
          <a:p>
            <a:r>
              <a:rPr lang="en-US" dirty="0"/>
              <a:t>Rob Koch</a:t>
            </a:r>
          </a:p>
        </p:txBody>
      </p:sp>
      <p:sp>
        <p:nvSpPr>
          <p:cNvPr id="3" name="Content Placeholder 2">
            <a:extLst>
              <a:ext uri="{FF2B5EF4-FFF2-40B4-BE49-F238E27FC236}">
                <a16:creationId xmlns:a16="http://schemas.microsoft.com/office/drawing/2014/main" id="{E61F61B2-F69A-424D-AB07-237FA10D1F2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950497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BDCC4-6DF4-4FDD-8E07-E4D8A1E50B04}"/>
              </a:ext>
            </a:extLst>
          </p:cNvPr>
          <p:cNvSpPr>
            <a:spLocks noGrp="1"/>
          </p:cNvSpPr>
          <p:nvPr>
            <p:ph type="title"/>
          </p:nvPr>
        </p:nvSpPr>
        <p:spPr/>
        <p:txBody>
          <a:bodyPr/>
          <a:lstStyle/>
          <a:p>
            <a:r>
              <a:rPr lang="en-US" dirty="0"/>
              <a:t>CDK</a:t>
            </a:r>
          </a:p>
        </p:txBody>
      </p:sp>
      <p:sp>
        <p:nvSpPr>
          <p:cNvPr id="3" name="Content Placeholder 2">
            <a:extLst>
              <a:ext uri="{FF2B5EF4-FFF2-40B4-BE49-F238E27FC236}">
                <a16:creationId xmlns:a16="http://schemas.microsoft.com/office/drawing/2014/main" id="{5B8EFC93-7987-48A4-BFE4-FE5305D45F6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00483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21E02-1279-4D94-8A10-FB9423699B0B}"/>
              </a:ext>
            </a:extLst>
          </p:cNvPr>
          <p:cNvSpPr>
            <a:spLocks noGrp="1"/>
          </p:cNvSpPr>
          <p:nvPr>
            <p:ph type="title"/>
          </p:nvPr>
        </p:nvSpPr>
        <p:spPr/>
        <p:txBody>
          <a:bodyPr/>
          <a:lstStyle/>
          <a:p>
            <a:r>
              <a:rPr lang="en-US" dirty="0"/>
              <a:t>Matthew Bonig</a:t>
            </a:r>
          </a:p>
        </p:txBody>
      </p:sp>
      <p:pic>
        <p:nvPicPr>
          <p:cNvPr id="4" name="Content Placeholder 3">
            <a:extLst>
              <a:ext uri="{FF2B5EF4-FFF2-40B4-BE49-F238E27FC236}">
                <a16:creationId xmlns:a16="http://schemas.microsoft.com/office/drawing/2014/main" id="{4A60A748-51DD-4283-B981-E95DAB156616}"/>
              </a:ext>
            </a:extLst>
          </p:cNvPr>
          <p:cNvPicPr>
            <a:picLocks noGrp="1" noChangeAspect="1"/>
          </p:cNvPicPr>
          <p:nvPr>
            <p:ph idx="1"/>
          </p:nvPr>
        </p:nvPicPr>
        <p:blipFill>
          <a:blip r:embed="rId2"/>
          <a:stretch>
            <a:fillRect/>
          </a:stretch>
        </p:blipFill>
        <p:spPr>
          <a:xfrm>
            <a:off x="8906173" y="1690688"/>
            <a:ext cx="2447627" cy="4351338"/>
          </a:xfrm>
          <a:prstGeom prst="rect">
            <a:avLst/>
          </a:prstGeom>
        </p:spPr>
      </p:pic>
      <p:sp>
        <p:nvSpPr>
          <p:cNvPr id="5" name="Rectangle 4">
            <a:extLst>
              <a:ext uri="{FF2B5EF4-FFF2-40B4-BE49-F238E27FC236}">
                <a16:creationId xmlns:a16="http://schemas.microsoft.com/office/drawing/2014/main" id="{95A79BE8-1495-41BB-80A8-76F63B877DA1}"/>
              </a:ext>
            </a:extLst>
          </p:cNvPr>
          <p:cNvSpPr/>
          <p:nvPr/>
        </p:nvSpPr>
        <p:spPr>
          <a:xfrm>
            <a:off x="838200" y="1674674"/>
            <a:ext cx="7881730" cy="3416320"/>
          </a:xfrm>
          <a:prstGeom prst="rect">
            <a:avLst/>
          </a:prstGeom>
        </p:spPr>
        <p:txBody>
          <a:bodyPr wrap="square">
            <a:spAutoFit/>
          </a:bodyPr>
          <a:lstStyle/>
          <a:p>
            <a:pPr marL="285750" indent="-285750">
              <a:buFont typeface="Arial" panose="020B0604020202020204" pitchFamily="34" charset="0"/>
              <a:buChar char="•"/>
            </a:pPr>
            <a:r>
              <a:rPr lang="en-US" sz="3600" dirty="0"/>
              <a:t>Professional Developer 10+ years</a:t>
            </a:r>
          </a:p>
          <a:p>
            <a:pPr marL="285750" indent="-285750">
              <a:buFont typeface="Arial" panose="020B0604020202020204" pitchFamily="34" charset="0"/>
              <a:buChar char="•"/>
            </a:pPr>
            <a:r>
              <a:rPr lang="en-US" sz="3600" dirty="0"/>
              <a:t>Enterprise/SMB application architect</a:t>
            </a:r>
          </a:p>
          <a:p>
            <a:pPr marL="285750" indent="-285750">
              <a:buFont typeface="Arial" panose="020B0604020202020204" pitchFamily="34" charset="0"/>
              <a:buChar char="•"/>
            </a:pPr>
            <a:r>
              <a:rPr lang="en-US" sz="3600" dirty="0"/>
              <a:t>Node/Angular (recovering .NET)</a:t>
            </a:r>
          </a:p>
          <a:p>
            <a:pPr marL="285750" indent="-285750">
              <a:buFont typeface="Arial" panose="020B0604020202020204" pitchFamily="34" charset="0"/>
              <a:buChar char="•"/>
            </a:pPr>
            <a:r>
              <a:rPr lang="en-US" sz="3600" dirty="0"/>
              <a:t>AWS Certified Solutions Architect</a:t>
            </a:r>
          </a:p>
          <a:p>
            <a:endParaRPr lang="en-US" sz="3600" dirty="0"/>
          </a:p>
        </p:txBody>
      </p:sp>
    </p:spTree>
    <p:extLst>
      <p:ext uri="{BB962C8B-B14F-4D97-AF65-F5344CB8AC3E}">
        <p14:creationId xmlns:p14="http://schemas.microsoft.com/office/powerpoint/2010/main" val="41595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00A806-FCC8-4EE4-BBF7-173BC8D6690B}"/>
              </a:ext>
            </a:extLst>
          </p:cNvPr>
          <p:cNvSpPr/>
          <p:nvPr/>
        </p:nvSpPr>
        <p:spPr>
          <a:xfrm>
            <a:off x="3359706" y="2767280"/>
            <a:ext cx="5472588" cy="1323439"/>
          </a:xfrm>
          <a:prstGeom prst="rect">
            <a:avLst/>
          </a:prstGeom>
        </p:spPr>
        <p:txBody>
          <a:bodyPr wrap="none">
            <a:spAutoFit/>
          </a:bodyPr>
          <a:lstStyle/>
          <a:p>
            <a:r>
              <a:rPr lang="en-US" sz="8000" dirty="0"/>
              <a:t>Automobiles</a:t>
            </a:r>
          </a:p>
        </p:txBody>
      </p:sp>
    </p:spTree>
    <p:extLst>
      <p:ext uri="{BB962C8B-B14F-4D97-AF65-F5344CB8AC3E}">
        <p14:creationId xmlns:p14="http://schemas.microsoft.com/office/powerpoint/2010/main" val="1453301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6ED4BA-7CC9-41C9-8F6A-3755B1DBAA3E}"/>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Early Cars – The beginnings</a:t>
            </a:r>
          </a:p>
        </p:txBody>
      </p:sp>
      <p:pic>
        <p:nvPicPr>
          <p:cNvPr id="17" name="Content Placeholder 4" descr="A bicycle leaning against a wall&#10;&#10;Description automatically generated">
            <a:extLst>
              <a:ext uri="{FF2B5EF4-FFF2-40B4-BE49-F238E27FC236}">
                <a16:creationId xmlns:a16="http://schemas.microsoft.com/office/drawing/2014/main" id="{8639833F-52EF-4F47-840E-C4295753EBB5}"/>
              </a:ext>
            </a:extLst>
          </p:cNvPr>
          <p:cNvPicPr>
            <a:picLocks noChangeAspect="1"/>
          </p:cNvPicPr>
          <p:nvPr/>
        </p:nvPicPr>
        <p:blipFill rotWithShape="1">
          <a:blip r:embed="rId3">
            <a:extLst>
              <a:ext uri="{28A0092B-C50C-407E-A947-70E740481C1C}">
                <a14:useLocalDpi xmlns:a14="http://schemas.microsoft.com/office/drawing/2010/main" val="0"/>
              </a:ext>
            </a:extLst>
          </a:blip>
          <a:srcRect l="5565" r="23323" b="-1"/>
          <a:stretch/>
        </p:blipFill>
        <p:spPr>
          <a:xfrm>
            <a:off x="2514987" y="307731"/>
            <a:ext cx="7106926" cy="3997637"/>
          </a:xfrm>
          <a:prstGeom prst="rect">
            <a:avLst/>
          </a:prstGeom>
        </p:spPr>
      </p:pic>
      <p:cxnSp>
        <p:nvCxnSpPr>
          <p:cNvPr id="38" name="Straight Connector 3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2777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6ED4BA-7CC9-41C9-8F6A-3755B1DBAA3E}"/>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Early Cars – A little more advanced</a:t>
            </a:r>
          </a:p>
        </p:txBody>
      </p:sp>
      <p:pic>
        <p:nvPicPr>
          <p:cNvPr id="6" name="Content Placeholder 5" descr="A picture containing bicycle, outdoor, old, next&#10;&#10;Description automatically generated">
            <a:extLst>
              <a:ext uri="{FF2B5EF4-FFF2-40B4-BE49-F238E27FC236}">
                <a16:creationId xmlns:a16="http://schemas.microsoft.com/office/drawing/2014/main" id="{6389B88D-DD65-4666-A988-2661D3D8EDA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2228" b="9647"/>
          <a:stretch/>
        </p:blipFill>
        <p:spPr>
          <a:xfrm>
            <a:off x="2514995" y="307731"/>
            <a:ext cx="7106910" cy="3997637"/>
          </a:xfrm>
          <a:prstGeom prst="rect">
            <a:avLst/>
          </a:prstGeom>
        </p:spPr>
      </p:pic>
      <p:cxnSp>
        <p:nvCxnSpPr>
          <p:cNvPr id="22" name="Straight Connector 2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0058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64BC4EB-7401-4C32-B658-C87406E98FB8}"/>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Mass production</a:t>
            </a:r>
          </a:p>
        </p:txBody>
      </p:sp>
      <p:pic>
        <p:nvPicPr>
          <p:cNvPr id="5" name="Content Placeholder 4" descr="A car parked on a dirt road&#10;&#10;Description automatically generated">
            <a:extLst>
              <a:ext uri="{FF2B5EF4-FFF2-40B4-BE49-F238E27FC236}">
                <a16:creationId xmlns:a16="http://schemas.microsoft.com/office/drawing/2014/main" id="{B50AAC6C-ECE1-4CF3-84E1-D8267942D97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8294" b="16706"/>
          <a:stretch/>
        </p:blipFill>
        <p:spPr>
          <a:xfrm>
            <a:off x="2514995" y="307731"/>
            <a:ext cx="7106910" cy="3997637"/>
          </a:xfrm>
          <a:prstGeom prst="rect">
            <a:avLst/>
          </a:prstGeom>
        </p:spPr>
      </p:pic>
      <p:cxnSp>
        <p:nvCxnSpPr>
          <p:cNvPr id="21" name="Straight Connector 2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1652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3" name="Straight Connector 7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4BC4EB-7401-4C32-B658-C87406E98FB8}"/>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a:solidFill>
                  <a:srgbClr val="FFFFFF"/>
                </a:solidFill>
              </a:rPr>
              <a:t>Mass production</a:t>
            </a:r>
          </a:p>
        </p:txBody>
      </p:sp>
      <p:pic>
        <p:nvPicPr>
          <p:cNvPr id="1026" name="Picture 2" descr="https://www.anythingaboutcars.com/images/x1941_Chrysler_Town_and_Country.jpg.pagespeed.ic.7_E_XhuI_-.jpg">
            <a:extLst>
              <a:ext uri="{FF2B5EF4-FFF2-40B4-BE49-F238E27FC236}">
                <a16:creationId xmlns:a16="http://schemas.microsoft.com/office/drawing/2014/main" id="{50FC2B42-D981-45E4-BA94-E93AAF25A87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2907" y="307731"/>
            <a:ext cx="5330182" cy="39976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mages.carscoops.com/2017/05/mustang-most-searched-classic-8.jpg">
            <a:extLst>
              <a:ext uri="{FF2B5EF4-FFF2-40B4-BE49-F238E27FC236}">
                <a16:creationId xmlns:a16="http://schemas.microsoft.com/office/drawing/2014/main" id="{E9AE3DFF-9AE6-4340-8734-D00C787435F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16043" y="826632"/>
            <a:ext cx="5455917" cy="2959834"/>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42911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TotalTime>
  <Words>971</Words>
  <Application>Microsoft Office PowerPoint</Application>
  <PresentationFormat>Widescreen</PresentationFormat>
  <Paragraphs>196</Paragraphs>
  <Slides>30</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Calibri Light</vt:lpstr>
      <vt:lpstr>Inherit</vt:lpstr>
      <vt:lpstr>Office Theme</vt:lpstr>
      <vt:lpstr>AWS Serverless</vt:lpstr>
      <vt:lpstr>Outline</vt:lpstr>
      <vt:lpstr>Rob Koch</vt:lpstr>
      <vt:lpstr>Matthew Bonig</vt:lpstr>
      <vt:lpstr>PowerPoint Presentation</vt:lpstr>
      <vt:lpstr>Early Cars – The beginnings</vt:lpstr>
      <vt:lpstr>Early Cars – A little more advanced</vt:lpstr>
      <vt:lpstr>Mass production</vt:lpstr>
      <vt:lpstr>Mass production</vt:lpstr>
      <vt:lpstr>Commoditize</vt:lpstr>
      <vt:lpstr>Commoditize</vt:lpstr>
      <vt:lpstr>Commoditize</vt:lpstr>
      <vt:lpstr>Commoditize</vt:lpstr>
      <vt:lpstr>Specialization</vt:lpstr>
      <vt:lpstr>Beginning to Highly Commoditized </vt:lpstr>
      <vt:lpstr>Software Systems – The Beginning</vt:lpstr>
      <vt:lpstr>Mass Production</vt:lpstr>
      <vt:lpstr>Commoditized</vt:lpstr>
      <vt:lpstr>PowerPoint Presentation</vt:lpstr>
      <vt:lpstr>Serverless</vt:lpstr>
      <vt:lpstr>AWS Serverless Architecture</vt:lpstr>
      <vt:lpstr>Lambda</vt:lpstr>
      <vt:lpstr>DynamoDB</vt:lpstr>
      <vt:lpstr>S3</vt:lpstr>
      <vt:lpstr>API Gateway</vt:lpstr>
      <vt:lpstr>Cognito</vt:lpstr>
      <vt:lpstr>X-Ray</vt:lpstr>
      <vt:lpstr>Step Functions</vt:lpstr>
      <vt:lpstr>Demo Time!</vt:lpstr>
      <vt:lpstr>CDK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Serverless</dc:title>
  <dc:creator>Matthew Bonig</dc:creator>
  <cp:lastModifiedBy>Matthew Bonig</cp:lastModifiedBy>
  <cp:revision>5</cp:revision>
  <dcterms:created xsi:type="dcterms:W3CDTF">2019-06-20T02:21:07Z</dcterms:created>
  <dcterms:modified xsi:type="dcterms:W3CDTF">2019-06-20T23:37:18Z</dcterms:modified>
</cp:coreProperties>
</file>